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384" r:id="rId3"/>
    <p:sldId id="447" r:id="rId4"/>
    <p:sldId id="450" r:id="rId5"/>
    <p:sldId id="451" r:id="rId6"/>
    <p:sldId id="438" r:id="rId7"/>
    <p:sldId id="361" r:id="rId8"/>
    <p:sldId id="455" r:id="rId9"/>
    <p:sldId id="422" r:id="rId10"/>
    <p:sldId id="456" r:id="rId11"/>
    <p:sldId id="257" r:id="rId12"/>
    <p:sldId id="258" r:id="rId13"/>
    <p:sldId id="440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3" userDrawn="1">
          <p15:clr>
            <a:srgbClr val="A4A3A4"/>
          </p15:clr>
        </p15:guide>
        <p15:guide id="2" pos="2142" userDrawn="1">
          <p15:clr>
            <a:srgbClr val="A4A3A4"/>
          </p15:clr>
        </p15:guide>
        <p15:guide id="3" orient="horz" pos="3109" userDrawn="1">
          <p15:clr>
            <a:srgbClr val="A4A3A4"/>
          </p15:clr>
        </p15:guide>
        <p15:guide id="4" orient="horz" pos="3126" userDrawn="1">
          <p15:clr>
            <a:srgbClr val="A4A3A4"/>
          </p15:clr>
        </p15:guide>
        <p15:guide id="5" orient="horz" pos="3094" userDrawn="1">
          <p15:clr>
            <a:srgbClr val="A4A3A4"/>
          </p15:clr>
        </p15:guide>
        <p15:guide id="6" orient="horz" pos="3110" userDrawn="1">
          <p15:clr>
            <a:srgbClr val="A4A3A4"/>
          </p15:clr>
        </p15:guide>
        <p15:guide id="7" orient="horz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гнатьева Вера Юрьевна" initials="ИВЮ" lastIdx="1" clrIdx="0"/>
  <p:cmAuthor id="2" name="Скареднова Светлана Викторовна" initials="ССВ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0FF"/>
    <a:srgbClr val="DDEEFF"/>
    <a:srgbClr val="EAEAEA"/>
    <a:srgbClr val="E6EDF6"/>
    <a:srgbClr val="E3EBF5"/>
    <a:srgbClr val="E1F0FF"/>
    <a:srgbClr val="99CCFF"/>
    <a:srgbClr val="F0F5FA"/>
    <a:srgbClr val="F8FFEF"/>
    <a:srgbClr val="E9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438" autoAdjust="0"/>
  </p:normalViewPr>
  <p:slideViewPr>
    <p:cSldViewPr showGuides="1">
      <p:cViewPr varScale="1">
        <p:scale>
          <a:sx n="108" d="100"/>
          <a:sy n="108" d="100"/>
        </p:scale>
        <p:origin x="13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4002" y="-84"/>
      </p:cViewPr>
      <p:guideLst>
        <p:guide orient="horz" pos="3093"/>
        <p:guide pos="2142"/>
        <p:guide orient="horz" pos="3109"/>
        <p:guide orient="horz" pos="3126"/>
        <p:guide orient="horz" pos="3094"/>
        <p:guide orient="horz" pos="3110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96061926236944E-2"/>
          <c:y val="0.12389406227590877"/>
          <c:w val="0.66938409216668449"/>
          <c:h val="0.843490874751290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собственные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9348</c:v>
                </c:pt>
                <c:pt idx="1">
                  <c:v>11234</c:v>
                </c:pt>
                <c:pt idx="2">
                  <c:v>12511</c:v>
                </c:pt>
                <c:pt idx="3">
                  <c:v>13024</c:v>
                </c:pt>
                <c:pt idx="4">
                  <c:v>13568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6B-412B-B5CC-82A81D1F6E7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перечисления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9500</c:v>
                </c:pt>
                <c:pt idx="1">
                  <c:v>11227</c:v>
                </c:pt>
                <c:pt idx="2">
                  <c:v>680</c:v>
                </c:pt>
                <c:pt idx="3">
                  <c:v>740</c:v>
                </c:pt>
                <c:pt idx="4">
                  <c:v>805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6B-412B-B5CC-82A81D1F6E7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Профицит/Дефицит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464</c:v>
                </c:pt>
                <c:pt idx="1">
                  <c:v>-368</c:v>
                </c:pt>
                <c:pt idx="2">
                  <c:v>0</c:v>
                </c:pt>
                <c:pt idx="3">
                  <c:v>220</c:v>
                </c:pt>
                <c:pt idx="4">
                  <c:v>487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6B-412B-B5CC-82A81D1F6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432336"/>
        <c:axId val="178433904"/>
      </c:barChart>
      <c:catAx>
        <c:axId val="178432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433904"/>
        <c:crosses val="autoZero"/>
        <c:auto val="1"/>
        <c:lblAlgn val="ctr"/>
        <c:lblOffset val="100"/>
        <c:noMultiLvlLbl val="0"/>
      </c:catAx>
      <c:valAx>
        <c:axId val="178433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432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80924773191454"/>
          <c:y val="0.35503294246767192"/>
          <c:w val="0.25163358332353575"/>
          <c:h val="0.2792446462177603"/>
        </c:manualLayout>
      </c:layout>
      <c:overlay val="0"/>
      <c:txPr>
        <a:bodyPr/>
        <a:lstStyle/>
        <a:p>
          <a:pPr>
            <a:defRPr lang="ru-RU" sz="10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960002494849508E-2"/>
          <c:y val="4.5457903758536901E-2"/>
          <c:w val="0.91388203243119703"/>
          <c:h val="0.649291739632187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Коммерческие кредиты (млн. руб.)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0941981105413264E-3"/>
                  <c:y val="2.3500579183607193E-2"/>
                </c:manualLayout>
              </c:layout>
              <c:tx>
                <c:rich>
                  <a:bodyPr rot="-4080000" spcFirstLastPara="1" vertOverflow="ellipsis" vert="horz" wrap="square" anchor="ctr" anchorCtr="1"/>
                  <a:lstStyle/>
                  <a:p>
                    <a:pPr>
                      <a:defRPr sz="11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5636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144B-4A8C-8F6E-E6E8304F0ACA}"/>
                </c:ext>
              </c:extLst>
            </c:dLbl>
            <c:dLbl>
              <c:idx val="1"/>
              <c:layout>
                <c:manualLayout>
                  <c:x val="-1.5470990552706619E-3"/>
                  <c:y val="-4.8464209940163809E-2"/>
                </c:manualLayout>
              </c:layout>
              <c:tx>
                <c:rich>
                  <a:bodyPr rot="-4080000" spcFirstLastPara="1" vertOverflow="ellipsis" vert="horz" wrap="square" anchor="ctr" anchorCtr="1"/>
                  <a:lstStyle/>
                  <a:p>
                    <a:pPr>
                      <a:defRPr sz="11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3000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44B-4A8C-8F6E-E6E8304F0ACA}"/>
                </c:ext>
              </c:extLst>
            </c:dLbl>
            <c:dLbl>
              <c:idx val="2"/>
              <c:layout>
                <c:manualLayout>
                  <c:x val="-1.5470990552706619E-3"/>
                  <c:y val="-5.123208644492416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408000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44B-4A8C-8F6E-E6E8304F0ACA}"/>
                </c:ext>
              </c:extLst>
            </c:dLbl>
            <c:dLbl>
              <c:idx val="3"/>
              <c:layout>
                <c:manualLayout>
                  <c:x val="1.5470990552706619E-3"/>
                  <c:y val="-4.89580688503833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408000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4B-4A8C-8F6E-E6E8304F0ACA}"/>
                </c:ext>
              </c:extLst>
            </c:dLbl>
            <c:dLbl>
              <c:idx val="4"/>
              <c:layout>
                <c:manualLayout>
                  <c:x val="1.5470990552706619E-3"/>
                  <c:y val="-4.065487522216567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408000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44B-4A8C-8F6E-E6E8304F0ACA}"/>
                </c:ext>
              </c:extLst>
            </c:dLbl>
            <c:dLbl>
              <c:idx val="5"/>
              <c:layout>
                <c:manualLayout>
                  <c:x val="0"/>
                  <c:y val="-1.58669065492970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408000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4B-4A8C-8F6E-E6E8304F0ACA}"/>
                </c:ext>
              </c:extLst>
            </c:dLbl>
            <c:dLbl>
              <c:idx val="6"/>
              <c:layout>
                <c:manualLayout>
                  <c:x val="3.7130377326496412E-2"/>
                  <c:y val="8.673899621353500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408000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44B-4A8C-8F6E-E6E8304F0ACA}"/>
                </c:ext>
              </c:extLst>
            </c:dLbl>
            <c:spPr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c:spPr>
            <c:txPr>
              <a:bodyPr rot="-408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   Факт на       01.01.2019</c:v>
                </c:pt>
                <c:pt idx="1">
                  <c:v>   Факт на       01.01.2024    </c:v>
                </c:pt>
                <c:pt idx="2">
                  <c:v>   План на       01.01.2025      </c:v>
                </c:pt>
                <c:pt idx="3">
                  <c:v>Проект на 01.01.2026        </c:v>
                </c:pt>
                <c:pt idx="4">
                  <c:v>Проект на 01.01.2027</c:v>
                </c:pt>
                <c:pt idx="5">
                  <c:v>Проект на 01.01.2028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5636</c:v>
                </c:pt>
                <c:pt idx="1">
                  <c:v>3000</c:v>
                </c:pt>
                <c:pt idx="2">
                  <c:v>3368</c:v>
                </c:pt>
                <c:pt idx="3">
                  <c:v>3618</c:v>
                </c:pt>
                <c:pt idx="4">
                  <c:v>3868</c:v>
                </c:pt>
                <c:pt idx="5">
                  <c:v>4118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F4E-43EE-96D5-0FF4CBCF4B6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 (млн. руб.)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1.5470990552706619E-3"/>
                  <c:y val="-2.89129987378451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F4E-43EE-96D5-0FF4CBCF4B6E}"/>
                </c:ext>
              </c:extLst>
            </c:dLbl>
            <c:dLbl>
              <c:idx val="1"/>
              <c:layout>
                <c:manualLayout>
                  <c:x val="-1.5470990552706898E-3"/>
                  <c:y val="-1.156519949513829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F4E-43EE-96D5-0FF4CBCF4B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   Факт на       01.01.2019</c:v>
                </c:pt>
                <c:pt idx="1">
                  <c:v>   Факт на       01.01.2024    </c:v>
                </c:pt>
                <c:pt idx="2">
                  <c:v>   План на       01.01.2025      </c:v>
                </c:pt>
                <c:pt idx="3">
                  <c:v>Проект на 01.01.2026        </c:v>
                </c:pt>
                <c:pt idx="4">
                  <c:v>Проект на 01.01.2027</c:v>
                </c:pt>
                <c:pt idx="5">
                  <c:v>Проект на 01.01.2028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288</c:v>
                </c:pt>
                <c:pt idx="1">
                  <c:v>1000</c:v>
                </c:pt>
                <c:pt idx="2">
                  <c:v>1000</c:v>
                </c:pt>
                <c:pt idx="3">
                  <c:v>750</c:v>
                </c:pt>
                <c:pt idx="4">
                  <c:v>500</c:v>
                </c:pt>
                <c:pt idx="5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F4E-43EE-96D5-0FF4CBCF4B6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Общий размер долга (млн. руб.)</c:v>
                </c:pt>
              </c:strCache>
            </c:strRef>
          </c:tx>
          <c:spPr>
            <a:solidFill>
              <a:srgbClr val="66FF3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slope"/>
            </a:sp3d>
          </c:spPr>
          <c:invertIfNegative val="0"/>
          <c:dLbls>
            <c:delete val="1"/>
          </c:dLbls>
          <c:cat>
            <c:strRef>
              <c:f>Лист1!$A$2:$A$7</c:f>
              <c:strCache>
                <c:ptCount val="6"/>
                <c:pt idx="0">
                  <c:v>   Факт на       01.01.2019</c:v>
                </c:pt>
                <c:pt idx="1">
                  <c:v>   Факт на       01.01.2024    </c:v>
                </c:pt>
                <c:pt idx="2">
                  <c:v>   План на       01.01.2025      </c:v>
                </c:pt>
                <c:pt idx="3">
                  <c:v>Проект на 01.01.2026        </c:v>
                </c:pt>
                <c:pt idx="4">
                  <c:v>Проект на 01.01.2027</c:v>
                </c:pt>
                <c:pt idx="5">
                  <c:v>Проект на 01.01.2028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F4E-43EE-96D5-0FF4CBCF4B6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100"/>
        <c:axId val="184147560"/>
        <c:axId val="184148736"/>
      </c:barChart>
      <c:lineChart>
        <c:grouping val="standard"/>
        <c:varyColors val="0"/>
        <c:ser>
          <c:idx val="3"/>
          <c:order val="3"/>
          <c:tx>
            <c:strRef>
              <c:f>Лист1!$E$1</c:f>
              <c:strCache>
                <c:ptCount val="1"/>
                <c:pt idx="0">
                  <c:v>Расходы на обслуживание мун. долга (млн. руб.)</c:v>
                </c:pt>
              </c:strCache>
            </c:strRef>
          </c:tx>
          <c:spPr>
            <a:ln w="44450" cap="rnd">
              <a:solidFill>
                <a:srgbClr val="7030A0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bg1">
                  <a:lumMod val="95000"/>
                  <a:lumOff val="5000"/>
                </a:schemeClr>
              </a:solidFill>
              <a:ln w="9525">
                <a:solidFill>
                  <a:schemeClr val="accent4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t" anchorCtr="0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   Факт на       01.01.2019</c:v>
                </c:pt>
                <c:pt idx="1">
                  <c:v>   Факт на       01.01.2024    </c:v>
                </c:pt>
                <c:pt idx="2">
                  <c:v>   План на       01.01.2025      </c:v>
                </c:pt>
                <c:pt idx="3">
                  <c:v>Проект на 01.01.2026        </c:v>
                </c:pt>
                <c:pt idx="4">
                  <c:v>Проект на 01.01.2027</c:v>
                </c:pt>
                <c:pt idx="5">
                  <c:v>Проект на 01.01.2028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415</c:v>
                </c:pt>
                <c:pt idx="1">
                  <c:v>152</c:v>
                </c:pt>
                <c:pt idx="2">
                  <c:v>137</c:v>
                </c:pt>
                <c:pt idx="3">
                  <c:v>416</c:v>
                </c:pt>
                <c:pt idx="4">
                  <c:v>716</c:v>
                </c:pt>
                <c:pt idx="5">
                  <c:v>780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4F4E-43EE-96D5-0FF4CBCF4B6E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Уровень долга (%)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>
              <a:glow rad="127000">
                <a:schemeClr val="tx1"/>
              </a:glow>
            </a:effectLst>
          </c:spPr>
          <c:marker>
            <c:symbol val="diamond"/>
            <c:size val="7"/>
            <c:spPr>
              <a:solidFill>
                <a:srgbClr val="882B9B"/>
              </a:solidFill>
              <a:ln w="9525">
                <a:solidFill>
                  <a:schemeClr val="accent5"/>
                </a:solidFill>
              </a:ln>
              <a:effectLst>
                <a:glow rad="127000">
                  <a:schemeClr val="tx1"/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   Факт на       01.01.2019</c:v>
                </c:pt>
                <c:pt idx="1">
                  <c:v>   Факт на       01.01.2024    </c:v>
                </c:pt>
                <c:pt idx="2">
                  <c:v>   План на       01.01.2025      </c:v>
                </c:pt>
                <c:pt idx="3">
                  <c:v>Проект на 01.01.2026        </c:v>
                </c:pt>
                <c:pt idx="4">
                  <c:v>Проект на 01.01.2027</c:v>
                </c:pt>
                <c:pt idx="5">
                  <c:v>Проект на 01.01.2028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4F4E-43EE-96D5-0FF4CBCF4B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147560"/>
        <c:axId val="184148736"/>
      </c:lineChart>
      <c:catAx>
        <c:axId val="184147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0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4148736"/>
        <c:crosses val="autoZero"/>
        <c:auto val="1"/>
        <c:lblAlgn val="ctr"/>
        <c:lblOffset val="500"/>
        <c:noMultiLvlLbl val="0"/>
      </c:catAx>
      <c:valAx>
        <c:axId val="184148736"/>
        <c:scaling>
          <c:orientation val="minMax"/>
          <c:max val="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4147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5148969510860062"/>
          <c:w val="1"/>
          <c:h val="0.14851030489140726"/>
        </c:manualLayout>
      </c:layout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 w="12700">
      <a:solidFill>
        <a:schemeClr val="bg1"/>
      </a:solidFill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621706680378862E-2"/>
          <c:w val="0.9640522875816997"/>
          <c:h val="0.947565866392422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9F6-44F5-8D26-379D844ACCD6}"/>
              </c:ext>
            </c:extLst>
          </c:dPt>
          <c:dPt>
            <c:idx val="1"/>
            <c:bubble3D val="0"/>
            <c:explosion val="5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9F6-44F5-8D26-379D844ACCD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E9F6-44F5-8D26-379D844ACCD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E9F6-44F5-8D26-379D844ACCD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9F6-44F5-8D26-379D844ACCD6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E9F6-44F5-8D26-379D844ACCD6}"/>
              </c:ext>
            </c:extLst>
          </c:dPt>
          <c:dPt>
            <c:idx val="6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9F6-44F5-8D26-379D844ACCD6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E9F6-44F5-8D26-379D844ACCD6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9F6-44F5-8D26-379D844ACCD6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4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4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A-E9F6-44F5-8D26-379D844ACCD6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5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5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9F6-44F5-8D26-379D844ACCD6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F6-44F5-8D26-379D844ACCD6}"/>
                </c:ext>
              </c:extLst>
            </c:dLbl>
            <c:dLbl>
              <c:idx val="2"/>
              <c:layout>
                <c:manualLayout>
                  <c:x val="0.20036559828132461"/>
                  <c:y val="7.558783151078471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675621717807384"/>
                      <c:h val="0.1428222261018617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E9F6-44F5-8D26-379D844ACCD6}"/>
                </c:ext>
              </c:extLst>
            </c:dLbl>
            <c:dLbl>
              <c:idx val="3"/>
              <c:layout>
                <c:manualLayout>
                  <c:x val="0.16533993750271256"/>
                  <c:y val="4.85321075436062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9F6-44F5-8D26-379D844ACCD6}"/>
                </c:ext>
              </c:extLst>
            </c:dLbl>
            <c:dLbl>
              <c:idx val="4"/>
              <c:layout>
                <c:manualLayout>
                  <c:x val="7.1482900047741063E-2"/>
                  <c:y val="-5.84319996190899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823184757606007"/>
                      <c:h val="0.1138337803736092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9F6-44F5-8D26-379D844ACCD6}"/>
                </c:ext>
              </c:extLst>
            </c:dLbl>
            <c:dLbl>
              <c:idx val="5"/>
              <c:layout>
                <c:manualLayout>
                  <c:x val="7.4051039451412767E-2"/>
                  <c:y val="-0.131036829241195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9F6-44F5-8D26-379D844ACCD6}"/>
                </c:ext>
              </c:extLst>
            </c:dLbl>
            <c:dLbl>
              <c:idx val="6"/>
              <c:layout>
                <c:manualLayout>
                  <c:x val="7.5531311321756223E-2"/>
                  <c:y val="-0.1207261693145206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17952779827263"/>
                      <c:h val="9.913144571238115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E9F6-44F5-8D26-379D844ACCD6}"/>
                </c:ext>
              </c:extLst>
            </c:dLbl>
            <c:dLbl>
              <c:idx val="7"/>
              <c:layout>
                <c:manualLayout>
                  <c:x val="4.3785968490950913E-2"/>
                  <c:y val="-2.126132810640087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Доходы от продажи (земля, имущество); 0,9%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8-E9F6-44F5-8D26-379D844ACCD6}"/>
                </c:ext>
              </c:extLst>
            </c:dLbl>
            <c:dLbl>
              <c:idx val="8"/>
              <c:layout>
                <c:manualLayout>
                  <c:x val="5.638568204505013E-2"/>
                  <c:y val="2.015668893932429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Прочие доходы; 5,2%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9-E9F6-44F5-8D26-379D844ACCD6}"/>
                </c:ext>
              </c:extLst>
            </c:dLbl>
            <c:dLbl>
              <c:idx val="9"/>
              <c:layout>
                <c:manualLayout>
                  <c:x val="3.8500607612516745E-2"/>
                  <c:y val="-6.298903296459129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765952A-8F51-4CCF-96ED-EB153D4E4B98}" type="CATEGORYNAME">
                      <a:rPr lang="en-US" smtClean="0"/>
                      <a:pPr>
                        <a:defRPr sz="14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25819191875353"/>
                      <c:h val="5.618284476328026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E9F6-44F5-8D26-379D844ACCD6}"/>
                </c:ext>
              </c:extLst>
            </c:dLbl>
            <c:dLbl>
              <c:idx val="10"/>
              <c:layout>
                <c:manualLayout>
                  <c:x val="0.41339869281045794"/>
                  <c:y val="2.14503273849179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9F6-44F5-8D26-379D844ACC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1">
                  <c:v>НДФЛ</c:v>
                </c:pt>
                <c:pt idx="2">
                  <c:v>Налоги на совокупный доход (УСН, ЕСХН, ПСН)</c:v>
                </c:pt>
                <c:pt idx="3">
                  <c:v>НИФЛ</c:v>
                </c:pt>
                <c:pt idx="4">
                  <c:v>Земельный налог</c:v>
                </c:pt>
                <c:pt idx="5">
                  <c:v>Аренда земли</c:v>
                </c:pt>
                <c:pt idx="6">
                  <c:v>Аренда имущества</c:v>
                </c:pt>
                <c:pt idx="7">
                  <c:v>Доходы от продажи (земля, имущество)</c:v>
                </c:pt>
                <c:pt idx="8">
                  <c:v>Прочие доходы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1">
                  <c:v>0.66200000000000059</c:v>
                </c:pt>
                <c:pt idx="2">
                  <c:v>9.0000000000000024E-2</c:v>
                </c:pt>
                <c:pt idx="3">
                  <c:v>8.5000000000000006E-2</c:v>
                </c:pt>
                <c:pt idx="4">
                  <c:v>0.05</c:v>
                </c:pt>
                <c:pt idx="5">
                  <c:v>4.3999999999999997E-2</c:v>
                </c:pt>
                <c:pt idx="6">
                  <c:v>8.0000000000000088E-3</c:v>
                </c:pt>
                <c:pt idx="7">
                  <c:v>5.0000000000000036E-3</c:v>
                </c:pt>
                <c:pt idx="8">
                  <c:v>5.6000000000000001E-2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F6-44F5-8D26-379D844ACCD6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120"/>
      </c:pie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345755416772712"/>
          <c:y val="0"/>
          <c:w val="0.39233203411818068"/>
          <c:h val="0.873713810641644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2025 (проект)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Лист1!$A$2:$A$18</c:f>
              <c:strCache>
                <c:ptCount val="17"/>
                <c:pt idx="0">
                  <c:v>Прочие ГРБС (менее 10 млн.руб)</c:v>
                </c:pt>
                <c:pt idx="1">
                  <c:v>Контрольно-счетная палата</c:v>
                </c:pt>
                <c:pt idx="2">
                  <c:v>Департамент экономического развития</c:v>
                </c:pt>
                <c:pt idx="3">
                  <c:v>Управление взаимодействия с общественностью</c:v>
                </c:pt>
                <c:pt idx="4">
                  <c:v>Департамент градостроительной деятельности</c:v>
                </c:pt>
                <c:pt idx="5">
                  <c:v>Дума</c:v>
                </c:pt>
                <c:pt idx="6">
                  <c:v>Департамент по управлению муниципальным имуществом</c:v>
                </c:pt>
                <c:pt idx="7">
                  <c:v>Департамент общественной безопасности</c:v>
                </c:pt>
                <c:pt idx="8">
                  <c:v>Организационное управление</c:v>
                </c:pt>
                <c:pt idx="9">
                  <c:v>Департамент информационных технологий и связи</c:v>
                </c:pt>
                <c:pt idx="10">
                  <c:v>Департамент финансов</c:v>
                </c:pt>
                <c:pt idx="11">
                  <c:v>Управление физической культуры и спорта</c:v>
                </c:pt>
                <c:pt idx="12">
                  <c:v>Администрация</c:v>
                </c:pt>
                <c:pt idx="13">
                  <c:v>Департамент дорожного хозяйства и транспорта</c:v>
                </c:pt>
                <c:pt idx="14">
                  <c:v>Департамент культуры</c:v>
                </c:pt>
                <c:pt idx="15">
                  <c:v>Департамент городского хозяйства</c:v>
                </c:pt>
                <c:pt idx="16">
                  <c:v>Департамент образования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13</c:v>
                </c:pt>
                <c:pt idx="1">
                  <c:v>36</c:v>
                </c:pt>
                <c:pt idx="2">
                  <c:v>37</c:v>
                </c:pt>
                <c:pt idx="3">
                  <c:v>59</c:v>
                </c:pt>
                <c:pt idx="4">
                  <c:v>101</c:v>
                </c:pt>
                <c:pt idx="5">
                  <c:v>172</c:v>
                </c:pt>
                <c:pt idx="6">
                  <c:v>224</c:v>
                </c:pt>
                <c:pt idx="7">
                  <c:v>310</c:v>
                </c:pt>
                <c:pt idx="8">
                  <c:v>358</c:v>
                </c:pt>
                <c:pt idx="9">
                  <c:v>528</c:v>
                </c:pt>
                <c:pt idx="10">
                  <c:v>728</c:v>
                </c:pt>
                <c:pt idx="11">
                  <c:v>996</c:v>
                </c:pt>
                <c:pt idx="12">
                  <c:v>1064</c:v>
                </c:pt>
                <c:pt idx="13">
                  <c:v>1372</c:v>
                </c:pt>
                <c:pt idx="14">
                  <c:v>1466</c:v>
                </c:pt>
                <c:pt idx="15">
                  <c:v>2013</c:v>
                </c:pt>
                <c:pt idx="16">
                  <c:v>3714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2B-4161-9898-6960786253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9427800"/>
        <c:axId val="299429368"/>
      </c:barChart>
      <c:catAx>
        <c:axId val="2994278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aseline="10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9429368"/>
        <c:crosses val="autoZero"/>
        <c:auto val="1"/>
        <c:lblAlgn val="l"/>
        <c:lblOffset val="100"/>
        <c:noMultiLvlLbl val="0"/>
      </c:catAx>
      <c:valAx>
        <c:axId val="2994293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99427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aseline="120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17469249142614E-2"/>
          <c:y val="0.14202624209845641"/>
          <c:w val="0.37600359696944968"/>
          <c:h val="0.6049461384632476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5">
                  <a:lumMod val="40000"/>
                  <a:lumOff val="60000"/>
                  <a:alpha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40000"/>
                    <a:lumOff val="60000"/>
                    <a:alpha val="9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6739-4901-8166-A4A1091357CE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5">
                    <a:lumMod val="40000"/>
                    <a:lumOff val="60000"/>
                    <a:alpha val="9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3-6739-4901-8166-A4A1091357CE}"/>
              </c:ext>
            </c:extLst>
          </c:dPt>
          <c:dPt>
            <c:idx val="2"/>
            <c:bubble3D val="0"/>
            <c:spPr>
              <a:solidFill>
                <a:srgbClr val="B9D0FF"/>
              </a:solid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6739-4901-8166-A4A1091357CE}"/>
              </c:ext>
            </c:extLst>
          </c:dPt>
          <c:dPt>
            <c:idx val="3"/>
            <c:bubble3D val="0"/>
            <c:spPr>
              <a:ln>
                <a:solidFill>
                  <a:schemeClr val="accent5">
                    <a:lumMod val="40000"/>
                    <a:lumOff val="60000"/>
                    <a:alpha val="9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6739-4901-8166-A4A1091357CE}"/>
              </c:ext>
            </c:extLst>
          </c:dPt>
          <c:dPt>
            <c:idx val="4"/>
            <c:bubble3D val="0"/>
            <c:spPr>
              <a:ln>
                <a:solidFill>
                  <a:schemeClr val="accent5">
                    <a:lumMod val="40000"/>
                    <a:lumOff val="60000"/>
                    <a:alpha val="9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9-6739-4901-8166-A4A1091357CE}"/>
              </c:ext>
            </c:extLst>
          </c:dPt>
          <c:dPt>
            <c:idx val="5"/>
            <c:bubble3D val="0"/>
            <c:spPr>
              <a:ln>
                <a:solidFill>
                  <a:schemeClr val="accent5">
                    <a:lumMod val="40000"/>
                    <a:lumOff val="60000"/>
                    <a:alpha val="9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B-6739-4901-8166-A4A1091357CE}"/>
              </c:ext>
            </c:extLst>
          </c:dPt>
          <c:cat>
            <c:strRef>
              <c:f>Лист1!$A$2:$A$4</c:f>
              <c:strCache>
                <c:ptCount val="3"/>
                <c:pt idx="0">
                  <c:v>БЕЗОПАСНЫЕ И КАЧЕСТВЕННЫЕ АВТОМОБИЛЬНЫЕ ДОРОГИ:</c:v>
                </c:pt>
                <c:pt idx="1">
                  <c:v>ОБРАЗОВАНИЕ</c:v>
                </c:pt>
                <c:pt idx="2">
                  <c:v>ЖИЛЬЕ И ГОРОДСКАЯ СРЕДА: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21.7</c:v>
                </c:pt>
                <c:pt idx="1">
                  <c:v>19.600000000000001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739-4901-8166-A4A1091357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5"/>
        <c:holeSize val="50"/>
      </c:doughnutChart>
      <c:spPr>
        <a:scene3d>
          <a:camera prst="orthographicFront"/>
          <a:lightRig rig="threePt" dir="t"/>
        </a:scene3d>
        <a:sp3d>
          <a:bevelT/>
        </a:sp3d>
      </c:spPr>
    </c:plotArea>
    <c:plotVisOnly val="1"/>
    <c:dispBlanksAs val="zero"/>
    <c:showDLblsOverMax val="0"/>
  </c:chart>
  <c:txPr>
    <a:bodyPr/>
    <a:lstStyle/>
    <a:p>
      <a:pPr>
        <a:defRPr lang="en-US" sz="1800" b="0" i="0" u="none" strike="noStrike" kern="1200" baseline="0">
          <a:solidFill>
            <a:schemeClr val="tx1"/>
          </a:solidFill>
          <a:latin typeface="Calibri"/>
          <a:ea typeface="+mn-ea"/>
          <a:cs typeface="+mn-cs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0.09709</cdr:x>
      <cdr:y>0.36364</cdr:y>
    </cdr:from>
    <cdr:to>
      <cdr:x>0.16505</cdr:x>
      <cdr:y>0.45739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864096"/>
          <a:ext cx="504047" cy="222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9 500</a:t>
          </a:r>
        </a:p>
      </cdr:txBody>
    </cdr:sp>
  </cdr:relSizeAnchor>
  <cdr:relSizeAnchor xmlns:cdr="http://schemas.openxmlformats.org/drawingml/2006/chartDrawing">
    <cdr:from>
      <cdr:x>0.10374</cdr:x>
      <cdr:y>0.62917</cdr:y>
    </cdr:from>
    <cdr:to>
      <cdr:x>0.18141</cdr:x>
      <cdr:y>0.74186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9392" y="1495073"/>
          <a:ext cx="576065" cy="267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/>
            <a:t>9</a:t>
          </a:r>
          <a:r>
            <a:rPr lang="ru-RU" sz="1100" dirty="0"/>
            <a:t> 348</a:t>
          </a:r>
        </a:p>
      </cdr:txBody>
    </cdr:sp>
  </cdr:relSizeAnchor>
  <cdr:relSizeAnchor xmlns:cdr="http://schemas.openxmlformats.org/drawingml/2006/chartDrawing">
    <cdr:from>
      <cdr:x>0.13592</cdr:x>
      <cdr:y>0.15625</cdr:y>
    </cdr:from>
    <cdr:to>
      <cdr:x>0.2233</cdr:x>
      <cdr:y>0.28125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08112" y="360040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0.10374</cdr:x>
      <cdr:y>0.20493</cdr:y>
    </cdr:from>
    <cdr:to>
      <cdr:x>0.162</cdr:x>
      <cdr:y>0.29868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69392" y="486961"/>
          <a:ext cx="432105" cy="222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/>
            <a:t>+464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0.24272</cdr:x>
      <cdr:y>0.81818</cdr:y>
    </cdr:from>
    <cdr:to>
      <cdr:x>0.30097</cdr:x>
      <cdr:y>0.94318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800200" y="1944216"/>
          <a:ext cx="432048" cy="297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-</a:t>
          </a:r>
        </a:p>
      </cdr:txBody>
    </cdr:sp>
  </cdr:relSizeAnchor>
  <cdr:relSizeAnchor xmlns:cdr="http://schemas.openxmlformats.org/drawingml/2006/chartDrawing">
    <cdr:from>
      <cdr:x>0.22995</cdr:x>
      <cdr:y>0.35644</cdr:y>
    </cdr:from>
    <cdr:to>
      <cdr:x>0.30762</cdr:x>
      <cdr:y>0.48144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705496" y="847001"/>
          <a:ext cx="576065" cy="297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 </a:t>
          </a:r>
          <a:r>
            <a:rPr lang="ru-RU" dirty="0"/>
            <a:t>11 227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0.23524</cdr:x>
      <cdr:y>0.60606</cdr:y>
    </cdr:from>
    <cdr:to>
      <cdr:x>0.29483</cdr:x>
      <cdr:y>0.7235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705496" y="1188671"/>
          <a:ext cx="432048" cy="2303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 11 234</a:t>
          </a:r>
        </a:p>
      </cdr:txBody>
    </cdr:sp>
  </cdr:relSizeAnchor>
  <cdr:relSizeAnchor xmlns:cdr="http://schemas.openxmlformats.org/drawingml/2006/chartDrawing">
    <cdr:from>
      <cdr:x>0.35922</cdr:x>
      <cdr:y>0.57145</cdr:y>
    </cdr:from>
    <cdr:to>
      <cdr:x>0.45631</cdr:x>
      <cdr:y>0.75895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664296" y="1316777"/>
          <a:ext cx="72008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0.36435</cdr:x>
      <cdr:y>0.63636</cdr:y>
    </cdr:from>
    <cdr:to>
      <cdr:x>0.45631</cdr:x>
      <cdr:y>0.79261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641600" y="1248100"/>
          <a:ext cx="666699" cy="306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12 511</a:t>
          </a:r>
        </a:p>
      </cdr:txBody>
    </cdr:sp>
  </cdr:relSizeAnchor>
  <cdr:relSizeAnchor xmlns:cdr="http://schemas.openxmlformats.org/drawingml/2006/chartDrawing">
    <cdr:from>
      <cdr:x>0.49515</cdr:x>
      <cdr:y>0.63636</cdr:y>
    </cdr:from>
    <cdr:to>
      <cdr:x>0.58252</cdr:x>
      <cdr:y>0.75706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672408" y="1512168"/>
          <a:ext cx="648072" cy="286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13 024</a:t>
          </a:r>
        </a:p>
      </cdr:txBody>
    </cdr:sp>
  </cdr:relSizeAnchor>
  <cdr:relSizeAnchor xmlns:cdr="http://schemas.openxmlformats.org/drawingml/2006/chartDrawing">
    <cdr:from>
      <cdr:x>0.63107</cdr:x>
      <cdr:y>0.63636</cdr:y>
    </cdr:from>
    <cdr:to>
      <cdr:x>0.68932</cdr:x>
      <cdr:y>0.72727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680520" y="1512159"/>
          <a:ext cx="432045" cy="2160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/>
            <a:t>13 568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0.36467</cdr:x>
      <cdr:y>0.38432</cdr:y>
    </cdr:from>
    <cdr:to>
      <cdr:x>0.43263</cdr:x>
      <cdr:y>0.50553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643881" y="753779"/>
          <a:ext cx="492717" cy="2377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/>
            <a:t>680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0.50349</cdr:x>
      <cdr:y>0.37085</cdr:y>
    </cdr:from>
    <cdr:to>
      <cdr:x>0.56174</cdr:x>
      <cdr:y>0.49585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650383" y="727359"/>
          <a:ext cx="422319" cy="245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740</a:t>
          </a:r>
        </a:p>
      </cdr:txBody>
    </cdr:sp>
  </cdr:relSizeAnchor>
  <cdr:relSizeAnchor xmlns:cdr="http://schemas.openxmlformats.org/drawingml/2006/chartDrawing">
    <cdr:from>
      <cdr:x>0.36893</cdr:x>
      <cdr:y>0.84848</cdr:y>
    </cdr:from>
    <cdr:to>
      <cdr:x>0.42718</cdr:x>
      <cdr:y>0.90909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736304" y="2016224"/>
          <a:ext cx="432048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0.36893</cdr:x>
      <cdr:y>0.81818</cdr:y>
    </cdr:from>
    <cdr:to>
      <cdr:x>0.43689</cdr:x>
      <cdr:y>0.93026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736304" y="1944216"/>
          <a:ext cx="504056" cy="2663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-</a:t>
          </a:r>
        </a:p>
      </cdr:txBody>
    </cdr:sp>
  </cdr:relSizeAnchor>
  <cdr:relSizeAnchor xmlns:cdr="http://schemas.openxmlformats.org/drawingml/2006/chartDrawing">
    <cdr:from>
      <cdr:x>0.50485</cdr:x>
      <cdr:y>0.87879</cdr:y>
    </cdr:from>
    <cdr:to>
      <cdr:x>0.57282</cdr:x>
      <cdr:y>0.93939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3744384" y="2088232"/>
          <a:ext cx="504121" cy="1440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0.64078</cdr:x>
      <cdr:y>0.81818</cdr:y>
    </cdr:from>
    <cdr:to>
      <cdr:x>0.69903</cdr:x>
      <cdr:y>0.90909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52528" y="1944216"/>
          <a:ext cx="43204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0.62136</cdr:x>
      <cdr:y>0.33333</cdr:y>
    </cdr:from>
    <cdr:to>
      <cdr:x>0.70874</cdr:x>
      <cdr:y>0.42424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08512" y="792088"/>
          <a:ext cx="64807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0.6412</cdr:x>
      <cdr:y>0.33043</cdr:y>
    </cdr:from>
    <cdr:to>
      <cdr:x>0.70079</cdr:x>
      <cdr:y>0.5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4648766" y="648072"/>
          <a:ext cx="432048" cy="3325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805</a:t>
          </a:r>
        </a:p>
      </cdr:txBody>
    </cdr:sp>
  </cdr:relSizeAnchor>
  <cdr:relSizeAnchor xmlns:cdr="http://schemas.openxmlformats.org/drawingml/2006/chartDrawing">
    <cdr:from>
      <cdr:x>0.50485</cdr:x>
      <cdr:y>0.36364</cdr:y>
    </cdr:from>
    <cdr:to>
      <cdr:x>0.5534</cdr:x>
      <cdr:y>0.45454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3744416" y="864096"/>
          <a:ext cx="360087" cy="2160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9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0.64078</cdr:x>
      <cdr:y>0.36364</cdr:y>
    </cdr:from>
    <cdr:to>
      <cdr:x>0.69903</cdr:x>
      <cdr:y>0.45455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4752528" y="864096"/>
          <a:ext cx="432030" cy="2160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9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0.22995</cdr:x>
      <cdr:y>0.78068</cdr:y>
    </cdr:from>
    <cdr:to>
      <cdr:x>0.29791</cdr:x>
      <cdr:y>0.87158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1705496" y="1855113"/>
          <a:ext cx="504047" cy="2160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/>
            <a:t>-368</a:t>
          </a:r>
        </a:p>
      </cdr:txBody>
    </cdr:sp>
  </cdr:relSizeAnchor>
  <cdr:relSizeAnchor xmlns:cdr="http://schemas.openxmlformats.org/drawingml/2006/chartDrawing">
    <cdr:from>
      <cdr:x>0.5</cdr:x>
      <cdr:y>0.3043</cdr:y>
    </cdr:from>
    <cdr:to>
      <cdr:x>0.55826</cdr:x>
      <cdr:y>0.39805</cdr:y>
    </cdr:to>
    <cdr:sp macro="" textlink="">
      <cdr:nvSpPr>
        <cdr:cNvPr id="24" name="TextBox 1">
          <a:extLst xmlns:a="http://schemas.openxmlformats.org/drawingml/2006/main">
            <a:ext uri="{FF2B5EF4-FFF2-40B4-BE49-F238E27FC236}">
              <a16:creationId xmlns:a16="http://schemas.microsoft.com/office/drawing/2014/main" id="{DE0846B3-B326-1324-3C1F-DA38522D0702}"/>
            </a:ext>
          </a:extLst>
        </cdr:cNvPr>
        <cdr:cNvSpPr txBox="1"/>
      </cdr:nvSpPr>
      <cdr:spPr>
        <a:xfrm xmlns:a="http://schemas.openxmlformats.org/drawingml/2006/main">
          <a:off x="3625056" y="596834"/>
          <a:ext cx="422391" cy="183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+220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0.63127</cdr:x>
      <cdr:y>0.27195</cdr:y>
    </cdr:from>
    <cdr:to>
      <cdr:x>0.68953</cdr:x>
      <cdr:y>0.38209</cdr:y>
    </cdr:to>
    <cdr:sp macro="" textlink="">
      <cdr:nvSpPr>
        <cdr:cNvPr id="26" name="TextBox 1">
          <a:extLst xmlns:a="http://schemas.openxmlformats.org/drawingml/2006/main">
            <a:ext uri="{FF2B5EF4-FFF2-40B4-BE49-F238E27FC236}">
              <a16:creationId xmlns:a16="http://schemas.microsoft.com/office/drawing/2014/main" id="{1CAA19A5-DC1A-7562-513D-26FDF75C6A19}"/>
            </a:ext>
          </a:extLst>
        </cdr:cNvPr>
        <cdr:cNvSpPr txBox="1"/>
      </cdr:nvSpPr>
      <cdr:spPr>
        <a:xfrm xmlns:a="http://schemas.openxmlformats.org/drawingml/2006/main">
          <a:off x="4576758" y="533372"/>
          <a:ext cx="422391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+487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0.41525</cdr:x>
      <cdr:y>0.05405</cdr:y>
    </cdr:from>
    <cdr:to>
      <cdr:x>0.52287</cdr:x>
      <cdr:y>0.09459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28392" y="288032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0.78126</cdr:x>
      <cdr:y>0</cdr:y>
    </cdr:from>
    <cdr:to>
      <cdr:x>0.83359</cdr:x>
      <cdr:y>0.06679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526368" y="0"/>
          <a:ext cx="504056" cy="3366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3 714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0.61682</cdr:x>
      <cdr:y>0.05714</cdr:y>
    </cdr:from>
    <cdr:to>
      <cdr:x>0.66914</cdr:x>
      <cdr:y>0.1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942195" y="288032"/>
          <a:ext cx="504053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2 013</a:t>
          </a:r>
        </a:p>
      </cdr:txBody>
    </cdr:sp>
  </cdr:relSizeAnchor>
  <cdr:relSizeAnchor xmlns:cdr="http://schemas.openxmlformats.org/drawingml/2006/chartDrawing">
    <cdr:from>
      <cdr:x>0.54955</cdr:x>
      <cdr:y>0.15714</cdr:y>
    </cdr:from>
    <cdr:to>
      <cdr:x>0.5944</cdr:x>
      <cdr:y>0.2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294143" y="792089"/>
          <a:ext cx="43206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1 372</a:t>
          </a:r>
        </a:p>
      </cdr:txBody>
    </cdr:sp>
  </cdr:relSizeAnchor>
  <cdr:relSizeAnchor xmlns:cdr="http://schemas.openxmlformats.org/drawingml/2006/chartDrawing">
    <cdr:from>
      <cdr:x>0.52712</cdr:x>
      <cdr:y>0.21429</cdr:y>
    </cdr:from>
    <cdr:to>
      <cdr:x>0.57197</cdr:x>
      <cdr:y>0.25714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78096" y="1080119"/>
          <a:ext cx="432048" cy="216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/>
            <a:t>1 064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0.51965</cdr:x>
      <cdr:y>0.25714</cdr:y>
    </cdr:from>
    <cdr:to>
      <cdr:x>0.57697</cdr:x>
      <cdr:y>0.31429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006089" y="1296144"/>
          <a:ext cx="552208" cy="288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996</a:t>
          </a:r>
        </a:p>
      </cdr:txBody>
    </cdr:sp>
  </cdr:relSizeAnchor>
  <cdr:relSizeAnchor xmlns:cdr="http://schemas.openxmlformats.org/drawingml/2006/chartDrawing">
    <cdr:from>
      <cdr:x>0.48975</cdr:x>
      <cdr:y>0.31429</cdr:y>
    </cdr:from>
    <cdr:to>
      <cdr:x>0.57049</cdr:x>
      <cdr:y>0.37143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718056" y="1584176"/>
          <a:ext cx="77781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728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0.4748</cdr:x>
      <cdr:y>0.37143</cdr:y>
    </cdr:from>
    <cdr:to>
      <cdr:x>0.51217</cdr:x>
      <cdr:y>0.41429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4041" y="1872208"/>
          <a:ext cx="36004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/>
            <a:t>528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0.45238</cdr:x>
      <cdr:y>0.41429</cdr:y>
    </cdr:from>
    <cdr:to>
      <cdr:x>0.52712</cdr:x>
      <cdr:y>0.47143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358017" y="2088232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/>
            <a:t>358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0.43743</cdr:x>
      <cdr:y>0.52857</cdr:y>
    </cdr:from>
    <cdr:to>
      <cdr:x>0.4989</cdr:x>
      <cdr:y>0.57143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214000" y="2664296"/>
          <a:ext cx="592201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224</a:t>
          </a:r>
        </a:p>
      </cdr:txBody>
    </cdr:sp>
  </cdr:relSizeAnchor>
  <cdr:relSizeAnchor xmlns:cdr="http://schemas.openxmlformats.org/drawingml/2006/chartDrawing">
    <cdr:from>
      <cdr:x>0.43743</cdr:x>
      <cdr:y>0.57143</cdr:y>
    </cdr:from>
    <cdr:to>
      <cdr:x>0.49474</cdr:x>
      <cdr:y>0.64286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4214000" y="2880320"/>
          <a:ext cx="552125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172</a:t>
          </a:r>
        </a:p>
      </cdr:txBody>
    </cdr:sp>
  </cdr:relSizeAnchor>
  <cdr:relSizeAnchor xmlns:cdr="http://schemas.openxmlformats.org/drawingml/2006/chartDrawing">
    <cdr:from>
      <cdr:x>0.42995</cdr:x>
      <cdr:y>0.62857</cdr:y>
    </cdr:from>
    <cdr:to>
      <cdr:x>0.47981</cdr:x>
      <cdr:y>0.67143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4141992" y="3168353"/>
          <a:ext cx="480304" cy="216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101</a:t>
          </a:r>
        </a:p>
        <a:p xmlns:a="http://schemas.openxmlformats.org/drawingml/2006/main">
          <a:endParaRPr lang="ru-RU" sz="1100" dirty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0.41479</cdr:x>
      <cdr:y>0.84286</cdr:y>
    </cdr:from>
    <cdr:to>
      <cdr:x>0.4748</cdr:x>
      <cdr:y>0.89485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995936" y="4248472"/>
          <a:ext cx="578095" cy="262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13</a:t>
          </a:r>
        </a:p>
      </cdr:txBody>
    </cdr:sp>
  </cdr:relSizeAnchor>
  <cdr:relSizeAnchor xmlns:cdr="http://schemas.openxmlformats.org/drawingml/2006/chartDrawing">
    <cdr:from>
      <cdr:x>0.5645</cdr:x>
      <cdr:y>0.1</cdr:y>
    </cdr:from>
    <cdr:to>
      <cdr:x>0.60935</cdr:x>
      <cdr:y>0.14286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5438137" y="504057"/>
          <a:ext cx="432048" cy="216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/>
            <a:t>1 466</a:t>
          </a:r>
        </a:p>
      </cdr:txBody>
    </cdr:sp>
  </cdr:relSizeAnchor>
  <cdr:relSizeAnchor xmlns:cdr="http://schemas.openxmlformats.org/drawingml/2006/chartDrawing">
    <cdr:from>
      <cdr:x>0.46733</cdr:x>
      <cdr:y>0.57143</cdr:y>
    </cdr:from>
    <cdr:to>
      <cdr:x>0.51384</cdr:x>
      <cdr:y>0.65595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4502032" y="2880320"/>
          <a:ext cx="448059" cy="42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0.4449</cdr:x>
      <cdr:y>0.47143</cdr:y>
    </cdr:from>
    <cdr:to>
      <cdr:x>0.50101</cdr:x>
      <cdr:y>0.52857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286009" y="2376264"/>
          <a:ext cx="54052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/>
            <a:t>310</a:t>
          </a:r>
          <a:endParaRPr lang="ru-RU" sz="1100" b="1" dirty="0"/>
        </a:p>
        <a:p xmlns:a="http://schemas.openxmlformats.org/drawingml/2006/main">
          <a:endParaRPr lang="ru-RU" dirty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0.42995</cdr:x>
      <cdr:y>0.68571</cdr:y>
    </cdr:from>
    <cdr:to>
      <cdr:x>0.48228</cdr:x>
      <cdr:y>0.74286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DD3F034D-034C-28BE-6F4C-C322AFD9F868}"/>
            </a:ext>
          </a:extLst>
        </cdr:cNvPr>
        <cdr:cNvSpPr txBox="1"/>
      </cdr:nvSpPr>
      <cdr:spPr>
        <a:xfrm xmlns:a="http://schemas.openxmlformats.org/drawingml/2006/main">
          <a:off x="4141992" y="3456384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b="1" dirty="0"/>
            <a:t>59</a:t>
          </a:r>
        </a:p>
        <a:p xmlns:a="http://schemas.openxmlformats.org/drawingml/2006/main">
          <a:endParaRPr lang="ru-RU" sz="1100" dirty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0.42248</cdr:x>
      <cdr:y>0.74286</cdr:y>
    </cdr:from>
    <cdr:to>
      <cdr:x>0.4748</cdr:x>
      <cdr:y>0.78571</cdr:y>
    </cdr:to>
    <cdr:sp macro="" textlink="">
      <cdr:nvSpPr>
        <cdr:cNvPr id="19" name="TextBox 1">
          <a:extLst xmlns:a="http://schemas.openxmlformats.org/drawingml/2006/main">
            <a:ext uri="{FF2B5EF4-FFF2-40B4-BE49-F238E27FC236}">
              <a16:creationId xmlns:a16="http://schemas.microsoft.com/office/drawing/2014/main" id="{FC86A205-C0B0-D227-80C4-653E5C01D14A}"/>
            </a:ext>
          </a:extLst>
        </cdr:cNvPr>
        <cdr:cNvSpPr txBox="1"/>
      </cdr:nvSpPr>
      <cdr:spPr>
        <a:xfrm xmlns:a="http://schemas.openxmlformats.org/drawingml/2006/main">
          <a:off x="4069984" y="3744416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b="1" dirty="0"/>
            <a:t>37</a:t>
          </a:r>
        </a:p>
        <a:p xmlns:a="http://schemas.openxmlformats.org/drawingml/2006/main">
          <a:endParaRPr lang="ru-RU" sz="1100" dirty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0.42248</cdr:x>
      <cdr:y>0.78571</cdr:y>
    </cdr:from>
    <cdr:to>
      <cdr:x>0.4748</cdr:x>
      <cdr:y>0.82857</cdr:y>
    </cdr:to>
    <cdr:sp macro="" textlink="">
      <cdr:nvSpPr>
        <cdr:cNvPr id="20" name="TextBox 1">
          <a:extLst xmlns:a="http://schemas.openxmlformats.org/drawingml/2006/main">
            <a:ext uri="{FF2B5EF4-FFF2-40B4-BE49-F238E27FC236}">
              <a16:creationId xmlns:a16="http://schemas.microsoft.com/office/drawing/2014/main" id="{5E76DC2C-6C31-FCB1-03C1-D27E3AE1A8E4}"/>
            </a:ext>
          </a:extLst>
        </cdr:cNvPr>
        <cdr:cNvSpPr txBox="1"/>
      </cdr:nvSpPr>
      <cdr:spPr>
        <a:xfrm xmlns:a="http://schemas.openxmlformats.org/drawingml/2006/main">
          <a:off x="4069984" y="3960440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b="1" dirty="0"/>
            <a:t>36</a:t>
          </a:r>
        </a:p>
        <a:p xmlns:a="http://schemas.openxmlformats.org/drawingml/2006/main">
          <a:endParaRPr lang="ru-RU" sz="1100" dirty="0"/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0.42233</cdr:x>
      <cdr:y>0.21795</cdr:y>
    </cdr:from>
    <cdr:to>
      <cdr:x>0.46435</cdr:x>
      <cdr:y>0.29488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816425" y="1224140"/>
          <a:ext cx="379713" cy="43208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60000"/>
            <a:lumOff val="40000"/>
          </a:schemeClr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marL="0" indent="0" algn="ctr"/>
          <a:r>
            <a:rPr lang="en-US" sz="2000" b="1" dirty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endParaRPr lang="ru-RU" sz="2000" b="1" dirty="0">
            <a:solidFill>
              <a:schemeClr val="dk1"/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0.4303</cdr:x>
      <cdr:y>0.49712</cdr:y>
    </cdr:from>
    <cdr:to>
      <cdr:x>0.47232</cdr:x>
      <cdr:y>0.57287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888433" y="2792150"/>
          <a:ext cx="379713" cy="42545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marL="0" indent="0" algn="ctr"/>
          <a:r>
            <a: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0.4303</cdr:x>
      <cdr:y>0.75641</cdr:y>
    </cdr:from>
    <cdr:to>
      <cdr:x>0.47232</cdr:x>
      <cdr:y>0.83333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3888433" y="4248476"/>
          <a:ext cx="379713" cy="432048"/>
        </a:xfrm>
        <a:prstGeom xmlns:a="http://schemas.openxmlformats.org/drawingml/2006/main" prst="rect">
          <a:avLst/>
        </a:prstGeom>
        <a:solidFill xmlns:a="http://schemas.openxmlformats.org/drawingml/2006/main">
          <a:srgbClr val="B9D0FF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en-US" sz="2000" b="1" dirty="0">
              <a:solidFill>
                <a:schemeClr val="tx1"/>
              </a:solidFill>
            </a:rPr>
            <a:t>F</a:t>
          </a:r>
          <a:endParaRPr lang="ru-RU" sz="2000" b="1" dirty="0">
            <a:solidFill>
              <a:schemeClr val="tx1"/>
            </a:solidFill>
          </a:endParaRPr>
        </a:p>
        <a:p xmlns:a="http://schemas.openxmlformats.org/drawingml/2006/main">
          <a:pPr algn="ctr"/>
          <a:endParaRPr lang="ru-RU" sz="20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0.53782</cdr:x>
      <cdr:y>0.04545</cdr:y>
    </cdr:from>
    <cdr:to>
      <cdr:x>0.94958</cdr:x>
      <cdr:y>0.16667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608512" y="216024"/>
          <a:ext cx="352839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0.5042</cdr:x>
      <cdr:y>0.02857</cdr:y>
    </cdr:from>
    <cdr:to>
      <cdr:x>0.98319</cdr:x>
      <cdr:y>0.18571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320480" y="144016"/>
          <a:ext cx="4104456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0.51943</cdr:x>
      <cdr:y>0.19231</cdr:y>
    </cdr:from>
    <cdr:to>
      <cdr:x>0.98523</cdr:x>
      <cdr:y>0.37702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693790" y="1080124"/>
          <a:ext cx="4209200" cy="103744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60000"/>
            <a:lumOff val="40000"/>
          </a:schemeClr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indent="0"/>
          <a: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БЕЗОПАСНЫЕ КАЧЕСТВЕННЫЕ ДОРОГИ:</a:t>
          </a:r>
          <a:b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</a:br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-Ремонт 8 автомобильных дорог общего пользования местного значения  </a:t>
          </a:r>
        </a:p>
      </cdr:txBody>
    </cdr:sp>
  </cdr:relSizeAnchor>
  <cdr:relSizeAnchor xmlns:cdr="http://schemas.openxmlformats.org/drawingml/2006/chartDrawing">
    <cdr:from>
      <cdr:x>0.46016</cdr:x>
      <cdr:y>0.20988</cdr:y>
    </cdr:from>
    <cdr:to>
      <cdr:x>0.53018</cdr:x>
      <cdr:y>0.25926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4158208" y="1178818"/>
          <a:ext cx="632761" cy="2773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21,7</a:t>
          </a:r>
        </a:p>
      </cdr:txBody>
    </cdr:sp>
  </cdr:relSizeAnchor>
  <cdr:relSizeAnchor xmlns:cdr="http://schemas.openxmlformats.org/drawingml/2006/chartDrawing">
    <cdr:from>
      <cdr:x>0.47197</cdr:x>
      <cdr:y>0.75641</cdr:y>
    </cdr:from>
    <cdr:to>
      <cdr:x>0.52803</cdr:x>
      <cdr:y>0.81501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4264955" y="4248476"/>
          <a:ext cx="506586" cy="3291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10,0</a:t>
          </a:r>
        </a:p>
      </cdr:txBody>
    </cdr:sp>
  </cdr:relSizeAnchor>
  <cdr:relSizeAnchor xmlns:cdr="http://schemas.openxmlformats.org/drawingml/2006/chartDrawing">
    <cdr:from>
      <cdr:x>0.46616</cdr:x>
      <cdr:y>0.4889</cdr:y>
    </cdr:from>
    <cdr:to>
      <cdr:x>0.52194</cdr:x>
      <cdr:y>0.55062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4212468" y="2745969"/>
          <a:ext cx="504057" cy="3466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19,6</a:t>
          </a:r>
        </a:p>
      </cdr:txBody>
    </cdr:sp>
  </cdr:relSizeAnchor>
  <cdr:relSizeAnchor xmlns:cdr="http://schemas.openxmlformats.org/drawingml/2006/chartDrawing">
    <cdr:from>
      <cdr:x>0.52578</cdr:x>
      <cdr:y>0.71795</cdr:y>
    </cdr:from>
    <cdr:to>
      <cdr:x>0.9881</cdr:x>
      <cdr:y>0.94872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4751241" y="4032452"/>
          <a:ext cx="4177753" cy="1296148"/>
        </a:xfrm>
        <a:prstGeom xmlns:a="http://schemas.openxmlformats.org/drawingml/2006/main" prst="rect">
          <a:avLst/>
        </a:prstGeom>
        <a:solidFill xmlns:a="http://schemas.openxmlformats.org/drawingml/2006/main">
          <a:srgbClr val="B9D0FF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ЖИЛЬЕ И ГОРОДСКАЯ СРЕДА:</a:t>
          </a:r>
        </a:p>
        <a:p xmlns:a="http://schemas.openxmlformats.org/drawingml/2006/main"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-Благоустройство 19 дворовых территорий -3 млн. руб.</a:t>
          </a:r>
        </a:p>
        <a:p xmlns:a="http://schemas.openxmlformats.org/drawingml/2006/main"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-Благоустройство 3 общественных территорий (парк Центрального района, набережная Комсомольского района, парк Победы – 7 млн. руб. </a:t>
          </a:r>
        </a:p>
        <a:p xmlns:a="http://schemas.openxmlformats.org/drawingml/2006/main"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0.11549</cdr:x>
      <cdr:y>0.30769</cdr:y>
    </cdr:from>
    <cdr:to>
      <cdr:x>0.31705</cdr:x>
      <cdr:y>0.59806</cdr:y>
    </cdr:to>
    <cdr:sp macro="" textlink="">
      <cdr:nvSpPr>
        <cdr:cNvPr id="101" name="TextBox 100"/>
        <cdr:cNvSpPr txBox="1"/>
      </cdr:nvSpPr>
      <cdr:spPr>
        <a:xfrm xmlns:a="http://schemas.openxmlformats.org/drawingml/2006/main">
          <a:off x="1043608" y="1728192"/>
          <a:ext cx="1821426" cy="16308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  </a:t>
          </a:r>
        </a:p>
        <a:p xmlns:a="http://schemas.openxmlformats.org/drawingml/2006/main">
          <a:pPr algn="ctr"/>
          <a:r>
            <a: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51</a:t>
          </a:r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,3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 руб.</a:t>
          </a:r>
        </a:p>
        <a:p xmlns:a="http://schemas.openxmlformats.org/drawingml/2006/main">
          <a:pPr algn="ctr"/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0.52265</cdr:x>
      <cdr:y>0.4359</cdr:y>
    </cdr:from>
    <cdr:to>
      <cdr:x>0.98456</cdr:x>
      <cdr:y>0.58974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4722937" y="2448274"/>
          <a:ext cx="4174048" cy="86409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l"/>
          <a:r>
            <a:rPr lang="ru-RU"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ОБРАЗОВАНИЕ: </a:t>
          </a:r>
        </a:p>
        <a:p xmlns:a="http://schemas.openxmlformats.org/drawingml/2006/main">
          <a:pPr lvl="0" algn="l"/>
          <a:r>
            <a: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мероприятий по обеспечению деятельности советников директора  </a:t>
          </a:r>
        </a:p>
        <a:p xmlns:a="http://schemas.openxmlformats.org/drawingml/2006/main"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0.17608</cdr:x>
      <cdr:y>0</cdr:y>
    </cdr:from>
    <cdr:to>
      <cdr:x>1</cdr:x>
      <cdr:y>0.03704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1F4C1CC8-AB5F-08C8-F9A9-AE3AE520DCCF}"/>
            </a:ext>
          </a:extLst>
        </cdr:cNvPr>
        <cdr:cNvSpPr/>
      </cdr:nvSpPr>
      <cdr:spPr>
        <a:xfrm xmlns:a="http://schemas.openxmlformats.org/drawingml/2006/main">
          <a:off x="1591161" y="0"/>
          <a:ext cx="7445335" cy="216041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rgbClr val="0062C4"/>
            </a:gs>
            <a:gs pos="50000">
              <a:schemeClr val="accent1">
                <a:lumMod val="40000"/>
                <a:lumOff val="60000"/>
              </a:schemeClr>
            </a:gs>
            <a:gs pos="100000">
              <a:schemeClr val="bg1"/>
            </a:gs>
          </a:gsLst>
          <a:lin ang="108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91437" tIns="45718" rIns="91437" bIns="45718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cdr:txBody>
    </cdr:sp>
  </cdr:relSizeAnchor>
  <cdr:relSizeAnchor xmlns:cdr="http://schemas.openxmlformats.org/drawingml/2006/chartDrawing">
    <cdr:from>
      <cdr:x>0.19202</cdr:x>
      <cdr:y>0.74074</cdr:y>
    </cdr:from>
    <cdr:to>
      <cdr:x>0.42609</cdr:x>
      <cdr:y>0.76543</cdr:y>
    </cdr:to>
    <cdr:cxnSp macro="">
      <cdr:nvCxnSpPr>
        <cdr:cNvPr id="117" name="Соединительная линия уступом 116">
          <a:extLst xmlns:a="http://schemas.openxmlformats.org/drawingml/2006/main">
            <a:ext uri="{FF2B5EF4-FFF2-40B4-BE49-F238E27FC236}">
              <a16:creationId xmlns:a16="http://schemas.microsoft.com/office/drawing/2014/main" id="{3E8617D6-3310-DCA4-7837-DA2C9F897F07}"/>
            </a:ext>
          </a:extLst>
        </cdr:cNvPr>
        <cdr:cNvCxnSpPr/>
      </cdr:nvCxnSpPr>
      <cdr:spPr>
        <a:xfrm xmlns:a="http://schemas.openxmlformats.org/drawingml/2006/main">
          <a:off x="1735176" y="4320480"/>
          <a:ext cx="2115202" cy="144016"/>
        </a:xfrm>
        <a:prstGeom xmlns:a="http://schemas.openxmlformats.org/drawingml/2006/main" prst="bentConnector3">
          <a:avLst>
            <a:gd name="adj1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0.39843</cdr:x>
      <cdr:y>0.39744</cdr:y>
    </cdr:from>
    <cdr:to>
      <cdr:x>0.44624</cdr:x>
      <cdr:y>0.5</cdr:y>
    </cdr:to>
    <cdr:cxnSp macro="">
      <cdr:nvCxnSpPr>
        <cdr:cNvPr id="15" name="Прямая соединительная линия 14">
          <a:extLst xmlns:a="http://schemas.openxmlformats.org/drawingml/2006/main">
            <a:ext uri="{FF2B5EF4-FFF2-40B4-BE49-F238E27FC236}">
              <a16:creationId xmlns:a16="http://schemas.microsoft.com/office/drawing/2014/main" id="{878E12CA-4501-EFE0-9A26-D7C4B4737097}"/>
            </a:ext>
          </a:extLst>
        </cdr:cNvPr>
        <cdr:cNvCxnSpPr/>
      </cdr:nvCxnSpPr>
      <cdr:spPr>
        <a:xfrm xmlns:a="http://schemas.openxmlformats.org/drawingml/2006/main">
          <a:off x="3600401" y="2232252"/>
          <a:ext cx="432048" cy="57606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0.10954</cdr:x>
      <cdr:y>0.09264</cdr:y>
    </cdr:from>
    <cdr:to>
      <cdr:x>0.42828</cdr:x>
      <cdr:y>0.09264</cdr:y>
    </cdr:to>
    <cdr:cxnSp macro="">
      <cdr:nvCxnSpPr>
        <cdr:cNvPr id="37" name="Прямая соединительная линия 36">
          <a:extLst xmlns:a="http://schemas.openxmlformats.org/drawingml/2006/main">
            <a:ext uri="{FF2B5EF4-FFF2-40B4-BE49-F238E27FC236}">
              <a16:creationId xmlns:a16="http://schemas.microsoft.com/office/drawing/2014/main" id="{89F94B4B-68DC-7728-4675-62CA45DF5B3F}"/>
            </a:ext>
          </a:extLst>
        </cdr:cNvPr>
        <cdr:cNvCxnSpPr/>
      </cdr:nvCxnSpPr>
      <cdr:spPr>
        <a:xfrm xmlns:a="http://schemas.openxmlformats.org/drawingml/2006/main">
          <a:off x="989856" y="520309"/>
          <a:ext cx="28803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0.10954</cdr:x>
      <cdr:y>0.09264</cdr:y>
    </cdr:from>
    <cdr:to>
      <cdr:x>0.10954</cdr:x>
      <cdr:y>0.18238</cdr:y>
    </cdr:to>
    <cdr:cxnSp macro="">
      <cdr:nvCxnSpPr>
        <cdr:cNvPr id="42" name="Прямая соединительная линия 41">
          <a:extLst xmlns:a="http://schemas.openxmlformats.org/drawingml/2006/main">
            <a:ext uri="{FF2B5EF4-FFF2-40B4-BE49-F238E27FC236}">
              <a16:creationId xmlns:a16="http://schemas.microsoft.com/office/drawing/2014/main" id="{965768A1-6C4F-1B86-6EB9-C4CCA190127E}"/>
            </a:ext>
          </a:extLst>
        </cdr:cNvPr>
        <cdr:cNvCxnSpPr/>
      </cdr:nvCxnSpPr>
      <cdr:spPr>
        <a:xfrm xmlns:a="http://schemas.openxmlformats.org/drawingml/2006/main">
          <a:off x="989856" y="520309"/>
          <a:ext cx="0" cy="50405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0.42828</cdr:x>
      <cdr:y>0.09264</cdr:y>
    </cdr:from>
    <cdr:to>
      <cdr:x>0.42828</cdr:x>
      <cdr:y>0.20802</cdr:y>
    </cdr:to>
    <cdr:cxnSp macro="">
      <cdr:nvCxnSpPr>
        <cdr:cNvPr id="48" name="Прямая соединительная линия 47">
          <a:extLst xmlns:a="http://schemas.openxmlformats.org/drawingml/2006/main">
            <a:ext uri="{FF2B5EF4-FFF2-40B4-BE49-F238E27FC236}">
              <a16:creationId xmlns:a16="http://schemas.microsoft.com/office/drawing/2014/main" id="{ADE90E02-1E68-3BEF-8185-0F97007D3C34}"/>
            </a:ext>
          </a:extLst>
        </cdr:cNvPr>
        <cdr:cNvCxnSpPr/>
      </cdr:nvCxnSpPr>
      <cdr:spPr>
        <a:xfrm xmlns:a="http://schemas.openxmlformats.org/drawingml/2006/main">
          <a:off x="3870176" y="520309"/>
          <a:ext cx="0" cy="64807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0" y="4"/>
            <a:ext cx="2945659" cy="496332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5" y="4"/>
            <a:ext cx="2945659" cy="496332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r">
              <a:defRPr sz="1200"/>
            </a:lvl1pPr>
          </a:lstStyle>
          <a:p>
            <a:fld id="{F9611375-4B57-4A19-8DF8-903DDE75B26A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6" rIns="91409" bIns="4570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7"/>
          </a:xfrm>
          <a:prstGeom prst="rect">
            <a:avLst/>
          </a:prstGeom>
        </p:spPr>
        <p:txBody>
          <a:bodyPr vert="horz" lIns="91409" tIns="45706" rIns="91409" bIns="4570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0" y="9428584"/>
            <a:ext cx="2945659" cy="496332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5" y="9428584"/>
            <a:ext cx="2945659" cy="496332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r">
              <a:defRPr sz="1200"/>
            </a:lvl1pPr>
          </a:lstStyle>
          <a:p>
            <a:fld id="{B644A5AE-73BE-4648-8147-8F12A17C0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736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4A5AE-73BE-4648-8147-8F12A17C04A4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183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CBE1F-C37A-4B4C-82A5-07526173B83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1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4A5AE-73BE-4648-8147-8F12A17C04A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50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CBE1F-C37A-4B4C-82A5-07526173B83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687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CBE1F-C37A-4B4C-82A5-07526173B83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3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CBE1F-C37A-4B4C-82A5-07526173B83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25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44A5AE-73BE-4648-8147-8F12A17C04A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35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CBE1F-C37A-4B4C-82A5-07526173B83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75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1A083-472C-45E2-9547-0ADADEADC9E5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DC6F8-EDCB-4482-99A4-CE1AA308D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81074"/>
            <a:ext cx="867645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5142" y="116633"/>
            <a:ext cx="4179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kern="1400" dirty="0">
                <a:solidFill>
                  <a:srgbClr val="3062B2"/>
                </a:solidFill>
                <a:latin typeface="Georgia" panose="02040502050405020303" pitchFamily="18" charset="0"/>
              </a:rPr>
              <a:t>Департамент финансов администрации</a:t>
            </a:r>
            <a:r>
              <a:rPr lang="ru-RU" sz="2000" kern="1400" dirty="0">
                <a:solidFill>
                  <a:srgbClr val="3062B2"/>
                </a:solidFill>
                <a:latin typeface="Georgia" panose="02040502050405020303" pitchFamily="18" charset="0"/>
              </a:rPr>
              <a:t> </a:t>
            </a:r>
          </a:p>
          <a:p>
            <a:pPr algn="r"/>
            <a:r>
              <a:rPr lang="ru-RU" sz="2000" kern="1400" dirty="0">
                <a:solidFill>
                  <a:srgbClr val="3062B2"/>
                </a:solidFill>
                <a:latin typeface="Georgia" panose="02040502050405020303" pitchFamily="18" charset="0"/>
              </a:rPr>
              <a:t>городского округа Тольятти</a:t>
            </a:r>
          </a:p>
        </p:txBody>
      </p:sp>
      <p:pic>
        <p:nvPicPr>
          <p:cNvPr id="8" name="Picture 5" descr="C:\Users\ПЕТРО\Desktop\Герб тольятти мал-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46622"/>
            <a:ext cx="707169" cy="89214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627784" y="6093296"/>
            <a:ext cx="651621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2492896"/>
            <a:ext cx="8496944" cy="2448272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бюджета городского округа Тольятти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2025 год и плановый период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 и 2027 годов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E11CE5-071F-7ED3-754D-7144B2805D98}"/>
              </a:ext>
            </a:extLst>
          </p:cNvPr>
          <p:cNvSpPr/>
          <p:nvPr/>
        </p:nvSpPr>
        <p:spPr>
          <a:xfrm>
            <a:off x="467544" y="1340923"/>
            <a:ext cx="867645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9AC055-52E7-637F-7164-0B8BA7F4F27D}"/>
              </a:ext>
            </a:extLst>
          </p:cNvPr>
          <p:cNvSpPr/>
          <p:nvPr/>
        </p:nvSpPr>
        <p:spPr>
          <a:xfrm>
            <a:off x="467544" y="1553888"/>
            <a:ext cx="867645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31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297971" y="6537915"/>
            <a:ext cx="576064" cy="274340"/>
          </a:xfrm>
        </p:spPr>
        <p:txBody>
          <a:bodyPr>
            <a:normAutofit fontScale="77500" lnSpcReduction="20000"/>
          </a:bodyPr>
          <a:lstStyle/>
          <a:p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9912" y="6453336"/>
            <a:ext cx="5364088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451290" y="532601"/>
            <a:ext cx="8676456" cy="288032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81" name="Прямоугольник с двумя скругленными противолежащими углами 80"/>
          <p:cNvSpPr/>
          <p:nvPr/>
        </p:nvSpPr>
        <p:spPr>
          <a:xfrm>
            <a:off x="244966" y="900470"/>
            <a:ext cx="5195805" cy="1001843"/>
          </a:xfrm>
          <a:prstGeom prst="round2Diag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(план природоохранных мероприятий)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2024 год                  2025 год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110  млн.руб.          60 млн. руб.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111 млн. руб.          63 млн. руб.</a:t>
            </a:r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5780166" y="902005"/>
            <a:ext cx="3248900" cy="1068702"/>
          </a:xfrm>
          <a:prstGeom prst="round2DiagRect">
            <a:avLst>
              <a:gd name="adj1" fmla="val 0"/>
              <a:gd name="adj2" fmla="val 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Охрана, защита лесов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2024 год – 88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- вышестоящий бюджет)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год - 81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9756" y="-28256"/>
            <a:ext cx="910850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Georgia" pitchFamily="18" charset="0"/>
              </a:rPr>
              <a:t>Расходы бюджета на сохранение экологического благополучия городского округа Тольятти  в 2024-</a:t>
            </a:r>
            <a:r>
              <a:rPr lang="ru-RU" sz="1700" b="1" dirty="0">
                <a:latin typeface="Georgia" pitchFamily="18" charset="0"/>
              </a:rPr>
              <a:t>2025 гг.</a:t>
            </a:r>
            <a:r>
              <a:rPr lang="ru-RU" sz="1600" b="1" dirty="0">
                <a:latin typeface="Georgia" pitchFamily="18" charset="0"/>
              </a:rPr>
              <a:t> </a:t>
            </a:r>
            <a:endParaRPr lang="ru-RU" sz="1700" b="1" dirty="0">
              <a:latin typeface="Georgia" pitchFamily="18" charset="0"/>
            </a:endParaRPr>
          </a:p>
        </p:txBody>
      </p:sp>
      <p:sp>
        <p:nvSpPr>
          <p:cNvPr id="45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128231" y="4813541"/>
            <a:ext cx="2597902" cy="1016656"/>
          </a:xfrm>
          <a:prstGeom prst="roundRect">
            <a:avLst>
              <a:gd name="adj" fmla="val 3039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Ликвидация несанкционированных городских свалок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48 млн.руб.,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г. – 10 млн.руб.</a:t>
            </a:r>
          </a:p>
        </p:txBody>
      </p:sp>
      <p:sp>
        <p:nvSpPr>
          <p:cNvPr id="47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131148" y="3966074"/>
            <a:ext cx="2567157" cy="739895"/>
          </a:xfrm>
          <a:prstGeom prst="roundRect">
            <a:avLst>
              <a:gd name="adj" fmla="val 439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накопленного вреда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35 млн.руб.,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 – 16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0" name="Прямоугольник с двумя скругленными противолежащими углами 49"/>
          <p:cNvSpPr/>
          <p:nvPr/>
        </p:nvSpPr>
        <p:spPr>
          <a:xfrm>
            <a:off x="134905" y="2012997"/>
            <a:ext cx="2707964" cy="1011371"/>
          </a:xfrm>
          <a:prstGeom prst="round2DiagRect">
            <a:avLst>
              <a:gd name="adj1" fmla="val 1598"/>
              <a:gd name="adj2" fmla="val 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Ликвидация несанкционированных свалок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 102 млн.руб,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 –53  млн.руб.</a:t>
            </a:r>
          </a:p>
        </p:txBody>
      </p:sp>
      <p:sp>
        <p:nvSpPr>
          <p:cNvPr id="51" name="Прямоугольник с двумя скругленными противолежащими углами 50"/>
          <p:cNvSpPr/>
          <p:nvPr/>
        </p:nvSpPr>
        <p:spPr>
          <a:xfrm>
            <a:off x="3124175" y="2031595"/>
            <a:ext cx="2495350" cy="1001843"/>
          </a:xfrm>
          <a:prstGeom prst="round2DiagRect">
            <a:avLst>
              <a:gd name="adj1" fmla="val 0"/>
              <a:gd name="adj2" fmla="val 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за состоянием атмосферного воздуха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9 млн.руб.,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 - 10 млн.руб.</a:t>
            </a:r>
          </a:p>
        </p:txBody>
      </p:sp>
      <p:sp>
        <p:nvSpPr>
          <p:cNvPr id="52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115775" y="5903377"/>
            <a:ext cx="2597901" cy="634538"/>
          </a:xfrm>
          <a:prstGeom prst="roundRect">
            <a:avLst>
              <a:gd name="adj" fmla="val 3567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Корректировка  ПСД </a:t>
            </a:r>
            <a:b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14 млн.руб.,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 – 27 млн.руб.</a:t>
            </a:r>
          </a:p>
        </p:txBody>
      </p:sp>
      <p:sp>
        <p:nvSpPr>
          <p:cNvPr id="53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3129111" y="3386031"/>
            <a:ext cx="2393487" cy="1224061"/>
          </a:xfrm>
          <a:prstGeom prst="roundRect">
            <a:avLst>
              <a:gd name="adj" fmla="val 1576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специализированной информации по данным 8 стационарных постов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–4 млн.руб.,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 –4 млн.руб.</a:t>
            </a:r>
          </a:p>
        </p:txBody>
      </p:sp>
      <p:sp>
        <p:nvSpPr>
          <p:cNvPr id="56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3149755" y="4733469"/>
            <a:ext cx="2393487" cy="1224061"/>
          </a:xfrm>
          <a:prstGeom prst="roundRect">
            <a:avLst>
              <a:gd name="adj" fmla="val 2330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специализированной информации по данным ПЭЛ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 выездов в месяц)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5 млн.руб.,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 – 6 млн.руб.</a:t>
            </a:r>
          </a:p>
        </p:txBody>
      </p:sp>
      <p:sp>
        <p:nvSpPr>
          <p:cNvPr id="57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5770387" y="2307709"/>
            <a:ext cx="3262394" cy="72572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 лесов, первичные меры пожарной безопасности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– 18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2025 год – 24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8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5837190" y="4243466"/>
            <a:ext cx="3236298" cy="53000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Уборка мусора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– 7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2025 год – 10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4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5807796" y="3215459"/>
            <a:ext cx="3221270" cy="920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Расчистка лесных участков и приобретение специальной техники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– 39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(27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областные)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2025 год – 10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(31 га)</a:t>
            </a:r>
          </a:p>
        </p:txBody>
      </p:sp>
      <p:sp>
        <p:nvSpPr>
          <p:cNvPr id="19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5807796" y="5755157"/>
            <a:ext cx="3236299" cy="68258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МКУ «Тольяттинское лесничество»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– 19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2025 год – 21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8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5798620" y="4888351"/>
            <a:ext cx="3239621" cy="758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 почвы и посадка деревьев (лес, дендропарк, </a:t>
            </a:r>
            <a:r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общественные территории)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– 5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2025 год – 16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0" name="Прямоугольник: скругленные углы 20">
            <a:extLst>
              <a:ext uri="{FF2B5EF4-FFF2-40B4-BE49-F238E27FC236}">
                <a16:creationId xmlns:a16="http://schemas.microsoft.com/office/drawing/2014/main" id="{368E8ECD-C9FC-BED1-DD9A-6E156ECD9F10}"/>
              </a:ext>
            </a:extLst>
          </p:cNvPr>
          <p:cNvSpPr/>
          <p:nvPr/>
        </p:nvSpPr>
        <p:spPr>
          <a:xfrm>
            <a:off x="117708" y="3157794"/>
            <a:ext cx="2580597" cy="739895"/>
          </a:xfrm>
          <a:prstGeom prst="roundRect">
            <a:avLst>
              <a:gd name="adj" fmla="val 439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НП «Экология»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Ликвидация свалки АвтоВАЗ,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АвтоВАЗАгрегат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 – 5 </a:t>
            </a:r>
            <a:r>
              <a:rPr lang="ru-RU" sz="1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(завершение работ)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36A5D6C9-A326-F3FA-28F6-E6D233AB6CF9}"/>
              </a:ext>
            </a:extLst>
          </p:cNvPr>
          <p:cNvSpPr/>
          <p:nvPr/>
        </p:nvSpPr>
        <p:spPr>
          <a:xfrm>
            <a:off x="7308304" y="2022525"/>
            <a:ext cx="504056" cy="257066"/>
          </a:xfrm>
          <a:prstGeom prst="downArrow">
            <a:avLst/>
          </a:prstGeom>
          <a:noFill/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004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/>
        </p:nvSpPr>
        <p:spPr>
          <a:xfrm>
            <a:off x="53904" y="1653993"/>
            <a:ext cx="2151036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2024 год- 363,8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         </a:t>
            </a:r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2356735" y="1630969"/>
            <a:ext cx="2191866" cy="393026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2025 год- 518,3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4639993" y="1628800"/>
            <a:ext cx="2144871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2026 год– 244,8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6876256" y="1628800"/>
            <a:ext cx="2151036" cy="393026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2027 год – 51 млн. руб.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27086" y="2139731"/>
            <a:ext cx="2088232" cy="1325773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1200" kern="1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учр.ДК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19,7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-118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учр.ДО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- 318,8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учр.УФиС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25,3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r>
              <a:rPr lang="ru-RU" sz="1200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353151" y="2149498"/>
            <a:ext cx="2088232" cy="1325773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учр.ДК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 10,9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59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учр.ДО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- 494,3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7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учр.УФиС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–13,1 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650043" y="2149498"/>
            <a:ext cx="2088232" cy="1325773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учр.ДК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21,3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r>
              <a:rPr lang="ru-RU" sz="1200" b="1" kern="10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200" b="1" kern="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kern="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200" b="1" kern="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kern="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kern="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41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учр.ДО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- 212,7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r>
              <a:rPr lang="ru-RU" sz="1200" b="1" kern="10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200" b="1" kern="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5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учр.УФиС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10,8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endParaRPr lang="ru-RU" sz="1200" b="1" kern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00939" y="2161083"/>
            <a:ext cx="2026896" cy="1325772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учр.ДК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10,2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учр.ДО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- 39,3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2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учр.УФиС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1,5 </a:t>
            </a:r>
            <a:r>
              <a:rPr lang="ru-RU" sz="1200" b="1" kern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200" b="1" kern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en-US" sz="1200" b="1" kern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200" b="1" kern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70823" y="4487049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2024 - 11,1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   </a:t>
            </a:r>
            <a:r>
              <a:rPr lang="ru-RU" sz="1600" b="1" dirty="0">
                <a:solidFill>
                  <a:schemeClr val="tx1"/>
                </a:solidFill>
              </a:rPr>
              <a:t>                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463486" y="4487049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2025  – 11,5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702231" y="4470663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2026  – 15,6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6919259" y="4474020"/>
            <a:ext cx="2091214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2027  – 8,9 </a:t>
            </a:r>
            <a:r>
              <a:rPr lang="ru-RU" sz="1400" b="1" dirty="0" err="1">
                <a:solidFill>
                  <a:schemeClr val="tx1"/>
                </a:solidFill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8968" y="5103080"/>
            <a:ext cx="2088232" cy="89010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300" b="1" dirty="0">
                <a:solidFill>
                  <a:schemeClr val="tx1"/>
                </a:solidFill>
              </a:rPr>
              <a:t>  4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4,1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300" b="1" dirty="0">
                <a:solidFill>
                  <a:schemeClr val="tx1"/>
                </a:solidFill>
              </a:rPr>
              <a:t>6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- 7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dirty="0">
                <a:solidFill>
                  <a:schemeClr val="tx1"/>
                </a:solidFill>
              </a:rPr>
              <a:t>. </a:t>
            </a:r>
            <a:r>
              <a:rPr lang="en-US" sz="1300" dirty="0">
                <a:solidFill>
                  <a:schemeClr val="tx1"/>
                </a:solidFill>
              </a:rPr>
              <a:t>          </a:t>
            </a:r>
            <a:r>
              <a:rPr lang="ru-RU" sz="1300" dirty="0">
                <a:solidFill>
                  <a:schemeClr val="tx1"/>
                </a:solidFill>
              </a:rPr>
              <a:t>                                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442651" y="5103080"/>
            <a:ext cx="2088232" cy="890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300" b="1" dirty="0">
                <a:solidFill>
                  <a:schemeClr val="tx1"/>
                </a:solidFill>
              </a:rPr>
              <a:t>3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2,5 </a:t>
            </a:r>
            <a:r>
              <a:rPr lang="ru-RU" sz="1300" b="1" dirty="0" err="1">
                <a:solidFill>
                  <a:schemeClr val="tx1"/>
                </a:solidFill>
              </a:rPr>
              <a:t>млн.</a:t>
            </a:r>
            <a:r>
              <a:rPr lang="ru-RU" sz="1300" b="1" err="1">
                <a:solidFill>
                  <a:schemeClr val="tx1"/>
                </a:solidFill>
              </a:rPr>
              <a:t>руб</a:t>
            </a:r>
            <a:r>
              <a:rPr lang="ru-RU" sz="1300" b="1">
                <a:solidFill>
                  <a:schemeClr val="tx1"/>
                </a:solidFill>
              </a:rPr>
              <a:t>.</a:t>
            </a:r>
            <a:r>
              <a:rPr lang="en-US" sz="1300" b="1" dirty="0">
                <a:solidFill>
                  <a:schemeClr val="tx1"/>
                </a:solidFill>
              </a:rPr>
              <a:t>              </a:t>
            </a:r>
            <a:r>
              <a:rPr lang="ru-RU" sz="1300" b="1" dirty="0">
                <a:solidFill>
                  <a:schemeClr val="tx1"/>
                </a:solidFill>
              </a:rPr>
              <a:t>  13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- 8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                       3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– 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6334" y="5103079"/>
            <a:ext cx="2088232" cy="890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300" b="1" dirty="0">
                <a:solidFill>
                  <a:schemeClr val="tx1"/>
                </a:solidFill>
              </a:rPr>
              <a:t>3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 7,6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  </a:t>
            </a:r>
            <a:r>
              <a:rPr lang="en-US" sz="1300" b="1" dirty="0">
                <a:solidFill>
                  <a:schemeClr val="tx1"/>
                </a:solidFill>
              </a:rPr>
              <a:t>                  </a:t>
            </a:r>
            <a:r>
              <a:rPr lang="ru-RU" sz="1300" b="1" dirty="0">
                <a:solidFill>
                  <a:schemeClr val="tx1"/>
                </a:solidFill>
              </a:rPr>
              <a:t>  6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- 7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endParaRPr lang="en-US" sz="1300" b="1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300" b="1" dirty="0">
                <a:solidFill>
                  <a:schemeClr val="tx1"/>
                </a:solidFill>
              </a:rPr>
              <a:t>2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– 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  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922241" y="5103079"/>
            <a:ext cx="2088232" cy="890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300" b="1" dirty="0">
                <a:solidFill>
                  <a:schemeClr val="tx1"/>
                </a:solidFill>
              </a:rPr>
              <a:t>2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2,6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100" b="1" dirty="0">
                <a:solidFill>
                  <a:schemeClr val="tx1"/>
                </a:solidFill>
              </a:rPr>
              <a:t>  </a:t>
            </a:r>
            <a:r>
              <a:rPr lang="en-US" sz="1100" b="1" dirty="0">
                <a:solidFill>
                  <a:schemeClr val="tx1"/>
                </a:solidFill>
              </a:rPr>
              <a:t>    </a:t>
            </a:r>
            <a:r>
              <a:rPr lang="ru-RU" sz="1100" b="1" dirty="0">
                <a:solidFill>
                  <a:schemeClr val="tx1"/>
                </a:solidFill>
              </a:rPr>
              <a:t>                                    </a:t>
            </a:r>
            <a:r>
              <a:rPr lang="en-US" sz="1100" b="1" dirty="0">
                <a:solidFill>
                  <a:schemeClr val="tx1"/>
                </a:solidFill>
              </a:rPr>
              <a:t>              </a:t>
            </a:r>
            <a:r>
              <a:rPr lang="ru-RU" sz="1100" b="1" dirty="0">
                <a:solidFill>
                  <a:schemeClr val="tx1"/>
                </a:solidFill>
              </a:rPr>
              <a:t>  </a:t>
            </a:r>
            <a:r>
              <a:rPr lang="ru-RU" sz="1300" b="1" dirty="0">
                <a:solidFill>
                  <a:schemeClr val="tx1"/>
                </a:solidFill>
              </a:rPr>
              <a:t>6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- 5,2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</a:t>
            </a:r>
            <a:r>
              <a:rPr lang="ru-RU" sz="1100" b="1" dirty="0">
                <a:solidFill>
                  <a:schemeClr val="tx1"/>
                </a:solidFill>
              </a:rPr>
              <a:t>                                      </a:t>
            </a:r>
            <a:r>
              <a:rPr lang="ru-RU" sz="1300" b="1" dirty="0">
                <a:solidFill>
                  <a:schemeClr val="tx1"/>
                </a:solidFill>
              </a:rPr>
              <a:t>2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– 1,1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dirty="0">
                <a:solidFill>
                  <a:schemeClr val="tx1"/>
                </a:solidFill>
              </a:rPr>
              <a:t>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626911" y="973358"/>
            <a:ext cx="7776864" cy="51618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Капитальный ремонт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учреждений  и спил аварийно-опасных деревьев                                                    2025-2027гг- 814,1 млн. руб.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1" y="173667"/>
            <a:ext cx="8837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капитальный ремонт учреждений, спил аварийно-опасных деревьев и выполнение мероприятий по обеспечению доступности на 2024 -2027гг.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7929" y="3572173"/>
            <a:ext cx="7473928" cy="7506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обеспечению доступной среды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маломобильных граждан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(установка пандусов, поручней, расширение входной группы дверей) 2025-2027гг. – 36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      </a:t>
            </a:r>
            <a:r>
              <a:rPr lang="ru-RU" sz="1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</p:txBody>
      </p:sp>
      <p:sp>
        <p:nvSpPr>
          <p:cNvPr id="8" name="Номер слайда 15">
            <a:extLst>
              <a:ext uri="{FF2B5EF4-FFF2-40B4-BE49-F238E27FC236}">
                <a16:creationId xmlns:a16="http://schemas.microsoft.com/office/drawing/2014/main" id="{2F81D615-E01D-EEE0-0C8F-979F02CA0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7971" y="6373465"/>
            <a:ext cx="576064" cy="43879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70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/>
        </p:nvSpPr>
        <p:spPr>
          <a:xfrm>
            <a:off x="30444" y="1628800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2024г- 54,3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2356735" y="1630969"/>
            <a:ext cx="2088232" cy="393026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2025г- 97,8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4639994" y="1628800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2026г- 157,3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6876256" y="1628800"/>
            <a:ext cx="2151036" cy="393026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2027г- 131,9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5993" y="2094402"/>
            <a:ext cx="2062683" cy="145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11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14,1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</a:t>
            </a:r>
            <a:r>
              <a:rPr lang="en-US" sz="1300" b="1" dirty="0">
                <a:solidFill>
                  <a:schemeClr val="tx1"/>
                </a:solidFill>
              </a:rPr>
              <a:t>        </a:t>
            </a:r>
            <a:r>
              <a:rPr lang="ru-RU" sz="1300" b="1" dirty="0">
                <a:solidFill>
                  <a:schemeClr val="tx1"/>
                </a:solidFill>
              </a:rPr>
              <a:t>                </a:t>
            </a:r>
            <a:r>
              <a:rPr lang="en-US" sz="1300" b="1" dirty="0">
                <a:solidFill>
                  <a:schemeClr val="tx1"/>
                </a:solidFill>
              </a:rPr>
              <a:t>                  </a:t>
            </a:r>
            <a:r>
              <a:rPr lang="ru-RU" sz="1300" b="1" dirty="0">
                <a:solidFill>
                  <a:schemeClr val="tx1"/>
                </a:solidFill>
              </a:rPr>
              <a:t>  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  <a:r>
              <a:rPr lang="ru-RU" sz="1300" b="1" dirty="0">
                <a:solidFill>
                  <a:schemeClr val="tx1"/>
                </a:solidFill>
              </a:rPr>
              <a:t>11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- 33,1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>
                <a:solidFill>
                  <a:schemeClr val="tx1"/>
                </a:solidFill>
              </a:rPr>
              <a:t>          </a:t>
            </a:r>
            <a:r>
              <a:rPr lang="ru-RU" sz="1300" b="1" dirty="0">
                <a:solidFill>
                  <a:schemeClr val="tx1"/>
                </a:solidFill>
              </a:rPr>
              <a:t>                    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  <a:r>
              <a:rPr lang="ru-RU" sz="1300" b="1" dirty="0">
                <a:solidFill>
                  <a:schemeClr val="tx1"/>
                </a:solidFill>
              </a:rPr>
              <a:t> </a:t>
            </a:r>
            <a:r>
              <a:rPr lang="en-US" sz="1300" b="1" dirty="0">
                <a:solidFill>
                  <a:schemeClr val="tx1"/>
                </a:solidFill>
              </a:rPr>
              <a:t>                 </a:t>
            </a:r>
            <a:r>
              <a:rPr lang="ru-RU" sz="1300" b="1" dirty="0">
                <a:solidFill>
                  <a:schemeClr val="tx1"/>
                </a:solidFill>
              </a:rPr>
              <a:t> 8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– 7,1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dirty="0">
                <a:solidFill>
                  <a:schemeClr val="tx1"/>
                </a:solidFill>
              </a:rPr>
              <a:t>.             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376313" y="1916833"/>
            <a:ext cx="2088232" cy="17684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 6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16,4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                </a:t>
            </a:r>
            <a:r>
              <a:rPr lang="en-US" sz="1300" b="1" dirty="0">
                <a:solidFill>
                  <a:schemeClr val="tx1"/>
                </a:solidFill>
              </a:rPr>
              <a:t>     </a:t>
            </a:r>
            <a:r>
              <a:rPr lang="ru-RU" sz="1300" b="1" dirty="0">
                <a:solidFill>
                  <a:schemeClr val="tx1"/>
                </a:solidFill>
              </a:rPr>
              <a:t>                  </a:t>
            </a:r>
            <a:r>
              <a:rPr lang="en-US" sz="1300" b="1" dirty="0">
                <a:solidFill>
                  <a:schemeClr val="tx1"/>
                </a:solidFill>
              </a:rPr>
              <a:t>        </a:t>
            </a:r>
            <a:r>
              <a:rPr lang="ru-RU" sz="1300" b="1" dirty="0">
                <a:solidFill>
                  <a:schemeClr val="tx1"/>
                </a:solidFill>
              </a:rPr>
              <a:t> 17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- 74,4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>
                <a:solidFill>
                  <a:schemeClr val="tx1"/>
                </a:solidFill>
              </a:rPr>
              <a:t>              </a:t>
            </a:r>
            <a:r>
              <a:rPr lang="ru-RU" sz="1300" b="1" dirty="0">
                <a:solidFill>
                  <a:schemeClr val="tx1"/>
                </a:solidFill>
              </a:rPr>
              <a:t>                                         8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</a:t>
            </a:r>
            <a:r>
              <a:rPr lang="ru-RU" sz="1300" dirty="0">
                <a:solidFill>
                  <a:schemeClr val="tx1"/>
                </a:solidFill>
              </a:rPr>
              <a:t>– </a:t>
            </a:r>
            <a:r>
              <a:rPr lang="ru-RU" sz="1300" b="1" dirty="0">
                <a:solidFill>
                  <a:schemeClr val="tx1"/>
                </a:solidFill>
              </a:rPr>
              <a:t>7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                       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696633" y="1916833"/>
            <a:ext cx="2088232" cy="1837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5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9,9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 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  <a:r>
              <a:rPr lang="ru-RU" sz="1300" b="1" dirty="0">
                <a:solidFill>
                  <a:schemeClr val="tx1"/>
                </a:solidFill>
              </a:rPr>
              <a:t>                          </a:t>
            </a:r>
            <a:r>
              <a:rPr lang="en-US" sz="1300" b="1" dirty="0">
                <a:solidFill>
                  <a:schemeClr val="tx1"/>
                </a:solidFill>
              </a:rPr>
              <a:t>           </a:t>
            </a:r>
            <a:r>
              <a:rPr lang="ru-RU" sz="1300" b="1" dirty="0">
                <a:solidFill>
                  <a:schemeClr val="tx1"/>
                </a:solidFill>
              </a:rPr>
              <a:t> 22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- 139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  <a:r>
              <a:rPr lang="ru-RU" sz="1300" b="1" dirty="0">
                <a:solidFill>
                  <a:schemeClr val="tx1"/>
                </a:solidFill>
              </a:rPr>
              <a:t>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– 8,4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90018" y="2104223"/>
            <a:ext cx="2026896" cy="165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3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5,4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 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  <a:r>
              <a:rPr lang="ru-RU" sz="1300" b="1" dirty="0">
                <a:solidFill>
                  <a:schemeClr val="tx1"/>
                </a:solidFill>
              </a:rPr>
              <a:t>                  </a:t>
            </a:r>
            <a:r>
              <a:rPr lang="en-US" sz="1300" b="1" dirty="0">
                <a:solidFill>
                  <a:schemeClr val="tx1"/>
                </a:solidFill>
              </a:rPr>
              <a:t>             </a:t>
            </a:r>
            <a:r>
              <a:rPr lang="ru-RU" sz="1300" b="1" dirty="0">
                <a:solidFill>
                  <a:schemeClr val="tx1"/>
                </a:solidFill>
              </a:rPr>
              <a:t>  18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- 119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>
                <a:solidFill>
                  <a:schemeClr val="tx1"/>
                </a:solidFill>
              </a:rPr>
              <a:t>             </a:t>
            </a:r>
            <a:r>
              <a:rPr lang="ru-RU" sz="1300" b="1" dirty="0">
                <a:solidFill>
                  <a:schemeClr val="tx1"/>
                </a:solidFill>
              </a:rPr>
              <a:t>                    6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</a:t>
            </a:r>
            <a:r>
              <a:rPr lang="ru-RU" sz="1300" dirty="0">
                <a:solidFill>
                  <a:schemeClr val="tx1"/>
                </a:solidFill>
              </a:rPr>
              <a:t>–</a:t>
            </a:r>
            <a:r>
              <a:rPr lang="ru-RU" sz="1300" b="1" dirty="0">
                <a:solidFill>
                  <a:schemeClr val="tx1"/>
                </a:solidFill>
              </a:rPr>
              <a:t>7,5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</a:t>
            </a:r>
            <a:r>
              <a:rPr lang="ru-RU" sz="1300" dirty="0"/>
              <a:t>)</a:t>
            </a:r>
          </a:p>
        </p:txBody>
      </p:sp>
      <p:sp>
        <p:nvSpPr>
          <p:cNvPr id="39" name="Стрелка вниз 38"/>
          <p:cNvSpPr/>
          <p:nvPr/>
        </p:nvSpPr>
        <p:spPr>
          <a:xfrm>
            <a:off x="850022" y="2104617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286784" y="4647475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2024г- 66,9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427111" y="4653136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2025г- 83,1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773440" y="4653133"/>
            <a:ext cx="2088232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2026г- 47 </a:t>
            </a:r>
            <a:r>
              <a:rPr lang="ru-RU" sz="16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6997414" y="4653136"/>
            <a:ext cx="2091214" cy="395195"/>
          </a:xfrm>
          <a:prstGeom prst="flowChartAlternateProcess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2027г- 2,5 </a:t>
            </a:r>
            <a:r>
              <a:rPr lang="ru-RU" sz="1400" dirty="0" err="1">
                <a:solidFill>
                  <a:schemeClr val="tx1"/>
                </a:solidFill>
              </a:rPr>
              <a:t>млн.руб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68503" y="5042670"/>
            <a:ext cx="2085376" cy="1555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9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5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</a:t>
            </a:r>
            <a:r>
              <a:rPr lang="en-US" sz="1300" b="1" dirty="0">
                <a:solidFill>
                  <a:schemeClr val="tx1"/>
                </a:solidFill>
              </a:rPr>
              <a:t>        </a:t>
            </a:r>
            <a:r>
              <a:rPr lang="ru-RU" sz="1300" b="1" dirty="0">
                <a:solidFill>
                  <a:schemeClr val="tx1"/>
                </a:solidFill>
              </a:rPr>
              <a:t> 45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- 45,2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                  4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 –16,7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</a:t>
            </a:r>
            <a:endParaRPr lang="ru-RU" sz="13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406197" y="5042671"/>
            <a:ext cx="2088232" cy="1510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7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3,8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</a:t>
            </a:r>
            <a:r>
              <a:rPr lang="en-US" sz="1300" b="1" dirty="0">
                <a:solidFill>
                  <a:schemeClr val="tx1"/>
                </a:solidFill>
              </a:rPr>
              <a:t>                  </a:t>
            </a:r>
            <a:r>
              <a:rPr lang="ru-RU" sz="1300" b="1" dirty="0">
                <a:solidFill>
                  <a:schemeClr val="tx1"/>
                </a:solidFill>
              </a:rPr>
              <a:t>  62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- 62,5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>
                <a:solidFill>
                  <a:schemeClr val="tx1"/>
                </a:solidFill>
              </a:rPr>
              <a:t>          </a:t>
            </a:r>
          </a:p>
          <a:p>
            <a:pPr algn="ctr"/>
            <a:r>
              <a:rPr lang="ru-RU" sz="1300" b="1" dirty="0">
                <a:solidFill>
                  <a:schemeClr val="tx1"/>
                </a:solidFill>
              </a:rPr>
              <a:t>7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– 16,8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                    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21122" y="5010456"/>
            <a:ext cx="2088232" cy="1555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5 </a:t>
            </a:r>
            <a:r>
              <a:rPr lang="ru-RU" sz="1300" b="1" dirty="0" err="1">
                <a:solidFill>
                  <a:schemeClr val="tx1"/>
                </a:solidFill>
              </a:rPr>
              <a:t>учр.ДК</a:t>
            </a:r>
            <a:r>
              <a:rPr lang="ru-RU" sz="1300" b="1" dirty="0">
                <a:solidFill>
                  <a:schemeClr val="tx1"/>
                </a:solidFill>
              </a:rPr>
              <a:t> – 3,2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1300" b="1" dirty="0">
                <a:solidFill>
                  <a:schemeClr val="tx1"/>
                </a:solidFill>
              </a:rPr>
              <a:t>24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- 25,1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>
                <a:solidFill>
                  <a:schemeClr val="tx1"/>
                </a:solidFill>
              </a:rPr>
              <a:t>          </a:t>
            </a:r>
            <a:r>
              <a:rPr lang="ru-RU" sz="1300" b="1" dirty="0">
                <a:solidFill>
                  <a:schemeClr val="tx1"/>
                </a:solidFill>
              </a:rPr>
              <a:t>                                      4 </a:t>
            </a:r>
            <a:r>
              <a:rPr lang="ru-RU" sz="1300" b="1" dirty="0" err="1">
                <a:solidFill>
                  <a:schemeClr val="tx1"/>
                </a:solidFill>
              </a:rPr>
              <a:t>учр.УФиС</a:t>
            </a:r>
            <a:r>
              <a:rPr lang="ru-RU" sz="1300" b="1" dirty="0">
                <a:solidFill>
                  <a:schemeClr val="tx1"/>
                </a:solidFill>
              </a:rPr>
              <a:t>– 18,7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 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36048" y="4509121"/>
            <a:ext cx="2088232" cy="2350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5 </a:t>
            </a:r>
            <a:r>
              <a:rPr lang="ru-RU" sz="1300" b="1" dirty="0" err="1">
                <a:solidFill>
                  <a:schemeClr val="tx1"/>
                </a:solidFill>
              </a:rPr>
              <a:t>учр.ДО</a:t>
            </a:r>
            <a:r>
              <a:rPr lang="ru-RU" sz="1300" b="1" dirty="0">
                <a:solidFill>
                  <a:schemeClr val="tx1"/>
                </a:solidFill>
              </a:rPr>
              <a:t>- 2,5 </a:t>
            </a:r>
            <a:r>
              <a:rPr lang="ru-RU" sz="1300" b="1" dirty="0" err="1">
                <a:solidFill>
                  <a:schemeClr val="tx1"/>
                </a:solidFill>
              </a:rPr>
              <a:t>млн.руб</a:t>
            </a:r>
            <a:r>
              <a:rPr lang="ru-RU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>
                <a:solidFill>
                  <a:schemeClr val="tx1"/>
                </a:solidFill>
              </a:rPr>
              <a:t>         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516960" y="739926"/>
            <a:ext cx="7776864" cy="785831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Противопожарные мероприятия                                                                                 (монтаж и ремонт АПС И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СОУЭ, системы вентиляции, дымоудаления, огнезащитная обработка и др.) 2025-2027гг- 387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725" y="26698"/>
            <a:ext cx="8488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противопожарные и антитеррористические мероприятия в 2024 -2027гг.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9" y="3429000"/>
            <a:ext cx="7704855" cy="9361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Антитеррористические мероприятия                                                                                    (устройство аварийного освещения, систем видеонаблюдения, охранной сигнализации и др.) 2025-2027гг.- 132,6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Стрелка вниз 38">
            <a:extLst>
              <a:ext uri="{FF2B5EF4-FFF2-40B4-BE49-F238E27FC236}">
                <a16:creationId xmlns:a16="http://schemas.microsoft.com/office/drawing/2014/main" id="{7A748524-9801-3A5A-1BEB-81E0E2A516CB}"/>
              </a:ext>
            </a:extLst>
          </p:cNvPr>
          <p:cNvSpPr/>
          <p:nvPr/>
        </p:nvSpPr>
        <p:spPr>
          <a:xfrm>
            <a:off x="3134819" y="2129207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38">
            <a:extLst>
              <a:ext uri="{FF2B5EF4-FFF2-40B4-BE49-F238E27FC236}">
                <a16:creationId xmlns:a16="http://schemas.microsoft.com/office/drawing/2014/main" id="{C14AFAD7-6716-9551-8DDB-D4122DD1FDE4}"/>
              </a:ext>
            </a:extLst>
          </p:cNvPr>
          <p:cNvSpPr/>
          <p:nvPr/>
        </p:nvSpPr>
        <p:spPr>
          <a:xfrm>
            <a:off x="5354050" y="2094402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38">
            <a:extLst>
              <a:ext uri="{FF2B5EF4-FFF2-40B4-BE49-F238E27FC236}">
                <a16:creationId xmlns:a16="http://schemas.microsoft.com/office/drawing/2014/main" id="{A8A07D5D-38A2-FAD4-887C-6EBB0A6F8645}"/>
              </a:ext>
            </a:extLst>
          </p:cNvPr>
          <p:cNvSpPr/>
          <p:nvPr/>
        </p:nvSpPr>
        <p:spPr>
          <a:xfrm>
            <a:off x="7781283" y="2124869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38">
            <a:extLst>
              <a:ext uri="{FF2B5EF4-FFF2-40B4-BE49-F238E27FC236}">
                <a16:creationId xmlns:a16="http://schemas.microsoft.com/office/drawing/2014/main" id="{1C1498AB-EB8D-EF77-121E-4BFEC371DB61}"/>
              </a:ext>
            </a:extLst>
          </p:cNvPr>
          <p:cNvSpPr/>
          <p:nvPr/>
        </p:nvSpPr>
        <p:spPr>
          <a:xfrm>
            <a:off x="1078356" y="5128639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38">
            <a:extLst>
              <a:ext uri="{FF2B5EF4-FFF2-40B4-BE49-F238E27FC236}">
                <a16:creationId xmlns:a16="http://schemas.microsoft.com/office/drawing/2014/main" id="{C8783FB4-E47B-B776-90EE-D99485466F0C}"/>
              </a:ext>
            </a:extLst>
          </p:cNvPr>
          <p:cNvSpPr/>
          <p:nvPr/>
        </p:nvSpPr>
        <p:spPr>
          <a:xfrm>
            <a:off x="3188575" y="5118990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38">
            <a:extLst>
              <a:ext uri="{FF2B5EF4-FFF2-40B4-BE49-F238E27FC236}">
                <a16:creationId xmlns:a16="http://schemas.microsoft.com/office/drawing/2014/main" id="{8273C57A-C4D6-A6B9-BD28-03B88567D4FA}"/>
              </a:ext>
            </a:extLst>
          </p:cNvPr>
          <p:cNvSpPr/>
          <p:nvPr/>
        </p:nvSpPr>
        <p:spPr>
          <a:xfrm>
            <a:off x="5560532" y="5106522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38">
            <a:extLst>
              <a:ext uri="{FF2B5EF4-FFF2-40B4-BE49-F238E27FC236}">
                <a16:creationId xmlns:a16="http://schemas.microsoft.com/office/drawing/2014/main" id="{55F236FD-FD90-425C-BBB4-B8BCF8FC8315}"/>
              </a:ext>
            </a:extLst>
          </p:cNvPr>
          <p:cNvSpPr/>
          <p:nvPr/>
        </p:nvSpPr>
        <p:spPr>
          <a:xfrm>
            <a:off x="7905174" y="5106522"/>
            <a:ext cx="523476" cy="316610"/>
          </a:xfrm>
          <a:prstGeom prst="downArrow">
            <a:avLst/>
          </a:prstGeom>
          <a:solidFill>
            <a:srgbClr val="EAEAE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Номер слайда 15">
            <a:extLst>
              <a:ext uri="{FF2B5EF4-FFF2-40B4-BE49-F238E27FC236}">
                <a16:creationId xmlns:a16="http://schemas.microsoft.com/office/drawing/2014/main" id="{B3A83609-50F8-ECF1-976D-798BDCEAE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59711" y="6420731"/>
            <a:ext cx="455248" cy="391524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726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9"/>
          <p:cNvSpPr txBox="1">
            <a:spLocks/>
          </p:cNvSpPr>
          <p:nvPr/>
        </p:nvSpPr>
        <p:spPr>
          <a:xfrm>
            <a:off x="683568" y="0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Расходы, предусмотренные в проекте бюджета 2025 года на софинансирование средств вышестоящих бюджетов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-108520" y="6165304"/>
            <a:ext cx="504056" cy="576064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404" y="583386"/>
            <a:ext cx="5256584" cy="553578"/>
          </a:xfrm>
          <a:prstGeom prst="roundRect">
            <a:avLst>
              <a:gd name="adj" fmla="val 7728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Предусмотрено в проекте бюджета по ГРБС в соответствии с заключенными соглашениями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986048" y="6363126"/>
            <a:ext cx="1614538" cy="422572"/>
          </a:xfrm>
          <a:prstGeom prst="roundRect">
            <a:avLst>
              <a:gd name="adj" fmla="val 1330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 162,5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54492" y="6363126"/>
            <a:ext cx="1296144" cy="424035"/>
          </a:xfrm>
          <a:prstGeom prst="roundRect">
            <a:avLst>
              <a:gd name="adj" fmla="val 1330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Вышестоящие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4 818,3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9874" y="3269029"/>
            <a:ext cx="5255018" cy="553578"/>
          </a:xfrm>
          <a:prstGeom prst="roundRect">
            <a:avLst>
              <a:gd name="adj" fmla="val 7728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Предусмотрено в резерве департамента финансов для дальнейшего распределения по  ГРБС</a:t>
            </a:r>
          </a:p>
        </p:txBody>
      </p:sp>
      <p:sp>
        <p:nvSpPr>
          <p:cNvPr id="40" name="Стрелка вправо 39"/>
          <p:cNvSpPr/>
          <p:nvPr/>
        </p:nvSpPr>
        <p:spPr>
          <a:xfrm>
            <a:off x="5396118" y="3308335"/>
            <a:ext cx="504056" cy="504056"/>
          </a:xfrm>
          <a:prstGeom prst="rightArrow">
            <a:avLst>
              <a:gd name="adj1" fmla="val 50000"/>
              <a:gd name="adj2" fmla="val 51970"/>
            </a:avLst>
          </a:prstGeom>
          <a:solidFill>
            <a:srgbClr val="EAEAEA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961936" y="3353906"/>
            <a:ext cx="1584494" cy="391021"/>
          </a:xfrm>
          <a:prstGeom prst="roundRect">
            <a:avLst>
              <a:gd name="adj" fmla="val 1330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 142,5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583133" y="2022760"/>
            <a:ext cx="1359697" cy="179501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360,9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941536" y="3860363"/>
            <a:ext cx="1368152" cy="217483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19,3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605996" y="4091695"/>
            <a:ext cx="1440160" cy="205883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159,6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592125" y="3877121"/>
            <a:ext cx="1440160" cy="200588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365,7</a:t>
            </a:r>
          </a:p>
        </p:txBody>
      </p:sp>
      <p:sp>
        <p:nvSpPr>
          <p:cNvPr id="4" name="Скругленный прямоугольник 42">
            <a:extLst>
              <a:ext uri="{FF2B5EF4-FFF2-40B4-BE49-F238E27FC236}">
                <a16:creationId xmlns:a16="http://schemas.microsoft.com/office/drawing/2014/main" id="{2F7809C6-3392-C14E-1674-C460BDFB389F}"/>
              </a:ext>
            </a:extLst>
          </p:cNvPr>
          <p:cNvSpPr/>
          <p:nvPr/>
        </p:nvSpPr>
        <p:spPr>
          <a:xfrm>
            <a:off x="5897720" y="753985"/>
            <a:ext cx="1563780" cy="448720"/>
          </a:xfrm>
          <a:prstGeom prst="roundRect">
            <a:avLst>
              <a:gd name="adj" fmla="val 1330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 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20,0</a:t>
            </a:r>
          </a:p>
        </p:txBody>
      </p:sp>
      <p:sp>
        <p:nvSpPr>
          <p:cNvPr id="5" name="Скругленный прямоугольник 42">
            <a:extLst>
              <a:ext uri="{FF2B5EF4-FFF2-40B4-BE49-F238E27FC236}">
                <a16:creationId xmlns:a16="http://schemas.microsoft.com/office/drawing/2014/main" id="{3E6FEBCD-6531-8977-4F6A-52D4DD034ABF}"/>
              </a:ext>
            </a:extLst>
          </p:cNvPr>
          <p:cNvSpPr/>
          <p:nvPr/>
        </p:nvSpPr>
        <p:spPr>
          <a:xfrm>
            <a:off x="7569993" y="762408"/>
            <a:ext cx="1512166" cy="446636"/>
          </a:xfrm>
          <a:prstGeom prst="roundRect">
            <a:avLst>
              <a:gd name="adj" fmla="val 1330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Вышестоящие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930,6</a:t>
            </a:r>
          </a:p>
        </p:txBody>
      </p:sp>
      <p:sp>
        <p:nvSpPr>
          <p:cNvPr id="6" name="Скругленный прямоугольник 42">
            <a:extLst>
              <a:ext uri="{FF2B5EF4-FFF2-40B4-BE49-F238E27FC236}">
                <a16:creationId xmlns:a16="http://schemas.microsoft.com/office/drawing/2014/main" id="{10E5571D-1A1C-2762-06CC-A4E4BC1C95CC}"/>
              </a:ext>
            </a:extLst>
          </p:cNvPr>
          <p:cNvSpPr/>
          <p:nvPr/>
        </p:nvSpPr>
        <p:spPr>
          <a:xfrm>
            <a:off x="7626224" y="3336762"/>
            <a:ext cx="1449346" cy="413498"/>
          </a:xfrm>
          <a:prstGeom prst="roundRect">
            <a:avLst>
              <a:gd name="adj" fmla="val 1330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 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3 887,7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5356927" y="519683"/>
            <a:ext cx="3791810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err="1"/>
              <a:t>млн.руб</a:t>
            </a:r>
            <a:r>
              <a:rPr lang="ru-RU" sz="1600" dirty="0"/>
              <a:t>.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7006838" y="6082038"/>
            <a:ext cx="1296144" cy="216024"/>
          </a:xfrm>
          <a:prstGeom prst="roundRect">
            <a:avLst>
              <a:gd name="adj" fmla="val 830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0" y="6453336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</a:p>
        </p:txBody>
      </p:sp>
      <p:sp>
        <p:nvSpPr>
          <p:cNvPr id="11" name="Скругленный прямоугольник 47">
            <a:extLst>
              <a:ext uri="{FF2B5EF4-FFF2-40B4-BE49-F238E27FC236}">
                <a16:creationId xmlns:a16="http://schemas.microsoft.com/office/drawing/2014/main" id="{FF499ED2-4D7A-699A-057B-F91B03A6411E}"/>
              </a:ext>
            </a:extLst>
          </p:cNvPr>
          <p:cNvSpPr/>
          <p:nvPr/>
        </p:nvSpPr>
        <p:spPr>
          <a:xfrm>
            <a:off x="5919890" y="4080706"/>
            <a:ext cx="1377852" cy="230922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8,4</a:t>
            </a:r>
          </a:p>
        </p:txBody>
      </p:sp>
      <p:sp>
        <p:nvSpPr>
          <p:cNvPr id="12" name="Скругленный прямоугольник 47">
            <a:extLst>
              <a:ext uri="{FF2B5EF4-FFF2-40B4-BE49-F238E27FC236}">
                <a16:creationId xmlns:a16="http://schemas.microsoft.com/office/drawing/2014/main" id="{7E046DF6-034A-8871-8F75-E9D5AB821151}"/>
              </a:ext>
            </a:extLst>
          </p:cNvPr>
          <p:cNvSpPr/>
          <p:nvPr/>
        </p:nvSpPr>
        <p:spPr>
          <a:xfrm>
            <a:off x="7619335" y="4523150"/>
            <a:ext cx="1400323" cy="22993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47">
            <a:extLst>
              <a:ext uri="{FF2B5EF4-FFF2-40B4-BE49-F238E27FC236}">
                <a16:creationId xmlns:a16="http://schemas.microsoft.com/office/drawing/2014/main" id="{781E95E8-9553-6DA0-7D50-56807B14ECB6}"/>
              </a:ext>
            </a:extLst>
          </p:cNvPr>
          <p:cNvSpPr/>
          <p:nvPr/>
        </p:nvSpPr>
        <p:spPr>
          <a:xfrm>
            <a:off x="5996185" y="4736651"/>
            <a:ext cx="1377852" cy="192111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47">
            <a:extLst>
              <a:ext uri="{FF2B5EF4-FFF2-40B4-BE49-F238E27FC236}">
                <a16:creationId xmlns:a16="http://schemas.microsoft.com/office/drawing/2014/main" id="{AAC95A92-4079-0ADC-97DA-BC350BDD1C21}"/>
              </a:ext>
            </a:extLst>
          </p:cNvPr>
          <p:cNvSpPr/>
          <p:nvPr/>
        </p:nvSpPr>
        <p:spPr>
          <a:xfrm>
            <a:off x="7626224" y="4312101"/>
            <a:ext cx="1399704" cy="187056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47">
            <a:extLst>
              <a:ext uri="{FF2B5EF4-FFF2-40B4-BE49-F238E27FC236}">
                <a16:creationId xmlns:a16="http://schemas.microsoft.com/office/drawing/2014/main" id="{B00D284B-5A54-0248-F689-C4B80D7CABB6}"/>
              </a:ext>
            </a:extLst>
          </p:cNvPr>
          <p:cNvSpPr/>
          <p:nvPr/>
        </p:nvSpPr>
        <p:spPr>
          <a:xfrm>
            <a:off x="7685193" y="4261168"/>
            <a:ext cx="1264344" cy="201723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115,1</a:t>
            </a:r>
          </a:p>
        </p:txBody>
      </p:sp>
      <p:sp>
        <p:nvSpPr>
          <p:cNvPr id="41" name="Скругленный прямоугольник 47">
            <a:extLst>
              <a:ext uri="{FF2B5EF4-FFF2-40B4-BE49-F238E27FC236}">
                <a16:creationId xmlns:a16="http://schemas.microsoft.com/office/drawing/2014/main" id="{76019423-8EA2-FE5E-D118-BE93A0822F3E}"/>
              </a:ext>
            </a:extLst>
          </p:cNvPr>
          <p:cNvSpPr/>
          <p:nvPr/>
        </p:nvSpPr>
        <p:spPr>
          <a:xfrm>
            <a:off x="5995826" y="4505105"/>
            <a:ext cx="1377852" cy="208258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6,8</a:t>
            </a:r>
          </a:p>
        </p:txBody>
      </p:sp>
      <p:sp>
        <p:nvSpPr>
          <p:cNvPr id="42" name="Скругленный прямоугольник 47">
            <a:extLst>
              <a:ext uri="{FF2B5EF4-FFF2-40B4-BE49-F238E27FC236}">
                <a16:creationId xmlns:a16="http://schemas.microsoft.com/office/drawing/2014/main" id="{F110038A-914C-3CC1-81DB-51F3FA9E4436}"/>
              </a:ext>
            </a:extLst>
          </p:cNvPr>
          <p:cNvSpPr/>
          <p:nvPr/>
        </p:nvSpPr>
        <p:spPr>
          <a:xfrm>
            <a:off x="7623279" y="4494223"/>
            <a:ext cx="1377852" cy="160732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219,7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9F1398-89D3-AD0B-0D4D-1A140AFF1321}"/>
              </a:ext>
            </a:extLst>
          </p:cNvPr>
          <p:cNvSpPr txBox="1"/>
          <p:nvPr/>
        </p:nvSpPr>
        <p:spPr>
          <a:xfrm>
            <a:off x="114283" y="1277010"/>
            <a:ext cx="58717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Капитальный ремонт пищеблоков образовательных учреждений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Капитальный ремонт и благоустройство территории учреждений образования__________________________________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Модернизация систем образования _______________________________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Организация и проведение мероприятий с несовершеннолетними в период каникул и свободное время от учебы________________________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Охрана общественного порядка на территории городского округа_____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Прочие расходы _______________________________________________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3F8761-38E3-6A34-7452-8B1D2EA5915A}"/>
              </a:ext>
            </a:extLst>
          </p:cNvPr>
          <p:cNvSpPr txBox="1"/>
          <p:nvPr/>
        </p:nvSpPr>
        <p:spPr>
          <a:xfrm>
            <a:off x="19359" y="3826498"/>
            <a:ext cx="58256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Проектирование и строительство ФОК ул. Гидротехническая________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Строительство детского сада на 350 мест в мкрн. Калина ____________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-Строит. проездов к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школе по ул.40лет Победы,14А кв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Строительство магистральной улицы в продолжение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ул.Фермерской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Ремонт автодорог ____________________________________________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Благоустройство общественных территорий _____________________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-Благоустройство дворовых территорий__________________________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Капитальный ремонт МБУ ДО Школа искусств № 1 ______________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Реализация общественных проектов «Содействие»_________________</a:t>
            </a:r>
          </a:p>
          <a:p>
            <a:pPr marL="171450" indent="-171450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Прочие расходы _____________________________________________</a:t>
            </a:r>
          </a:p>
        </p:txBody>
      </p:sp>
      <p:sp>
        <p:nvSpPr>
          <p:cNvPr id="54" name="Скругленный прямоугольник 29">
            <a:extLst>
              <a:ext uri="{FF2B5EF4-FFF2-40B4-BE49-F238E27FC236}">
                <a16:creationId xmlns:a16="http://schemas.microsoft.com/office/drawing/2014/main" id="{2074FAB8-7161-C383-DDAC-585745960FB1}"/>
              </a:ext>
            </a:extLst>
          </p:cNvPr>
          <p:cNvSpPr/>
          <p:nvPr/>
        </p:nvSpPr>
        <p:spPr>
          <a:xfrm>
            <a:off x="5995826" y="2022223"/>
            <a:ext cx="1272614" cy="19657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1,8</a:t>
            </a:r>
          </a:p>
        </p:txBody>
      </p:sp>
      <p:sp>
        <p:nvSpPr>
          <p:cNvPr id="62" name="Скругленный прямоугольник 29">
            <a:extLst>
              <a:ext uri="{FF2B5EF4-FFF2-40B4-BE49-F238E27FC236}">
                <a16:creationId xmlns:a16="http://schemas.microsoft.com/office/drawing/2014/main" id="{9AE02335-C68B-812E-0684-61F508232632}"/>
              </a:ext>
            </a:extLst>
          </p:cNvPr>
          <p:cNvSpPr/>
          <p:nvPr/>
        </p:nvSpPr>
        <p:spPr>
          <a:xfrm>
            <a:off x="5990458" y="1765786"/>
            <a:ext cx="1297450" cy="187810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5,8</a:t>
            </a:r>
          </a:p>
        </p:txBody>
      </p:sp>
      <p:sp>
        <p:nvSpPr>
          <p:cNvPr id="65" name="Скругленный прямоугольник 29">
            <a:extLst>
              <a:ext uri="{FF2B5EF4-FFF2-40B4-BE49-F238E27FC236}">
                <a16:creationId xmlns:a16="http://schemas.microsoft.com/office/drawing/2014/main" id="{A91EE6D6-7DEE-BAB3-4ECA-276DA3F09480}"/>
              </a:ext>
            </a:extLst>
          </p:cNvPr>
          <p:cNvSpPr/>
          <p:nvPr/>
        </p:nvSpPr>
        <p:spPr>
          <a:xfrm>
            <a:off x="5987747" y="2664502"/>
            <a:ext cx="1309790" cy="160928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1,6</a:t>
            </a:r>
          </a:p>
        </p:txBody>
      </p:sp>
      <p:sp>
        <p:nvSpPr>
          <p:cNvPr id="66" name="Скругленный прямоугольник 29">
            <a:extLst>
              <a:ext uri="{FF2B5EF4-FFF2-40B4-BE49-F238E27FC236}">
                <a16:creationId xmlns:a16="http://schemas.microsoft.com/office/drawing/2014/main" id="{C6DA91B8-83E9-FD41-C79C-1F4FC1377DA2}"/>
              </a:ext>
            </a:extLst>
          </p:cNvPr>
          <p:cNvSpPr/>
          <p:nvPr/>
        </p:nvSpPr>
        <p:spPr>
          <a:xfrm>
            <a:off x="7562535" y="1759437"/>
            <a:ext cx="1350633" cy="187810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32,7</a:t>
            </a:r>
          </a:p>
        </p:txBody>
      </p:sp>
      <p:sp>
        <p:nvSpPr>
          <p:cNvPr id="68" name="Скругленный прямоугольник 29">
            <a:extLst>
              <a:ext uri="{FF2B5EF4-FFF2-40B4-BE49-F238E27FC236}">
                <a16:creationId xmlns:a16="http://schemas.microsoft.com/office/drawing/2014/main" id="{5A3D8413-CA79-0AFD-FD9C-6A1D38C4EA55}"/>
              </a:ext>
            </a:extLst>
          </p:cNvPr>
          <p:cNvSpPr/>
          <p:nvPr/>
        </p:nvSpPr>
        <p:spPr>
          <a:xfrm>
            <a:off x="7581385" y="2901285"/>
            <a:ext cx="1368152" cy="160776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29">
            <a:extLst>
              <a:ext uri="{FF2B5EF4-FFF2-40B4-BE49-F238E27FC236}">
                <a16:creationId xmlns:a16="http://schemas.microsoft.com/office/drawing/2014/main" id="{9907F9CA-54B6-4EEB-5448-2F1CF0AB2294}"/>
              </a:ext>
            </a:extLst>
          </p:cNvPr>
          <p:cNvSpPr/>
          <p:nvPr/>
        </p:nvSpPr>
        <p:spPr>
          <a:xfrm>
            <a:off x="5969293" y="2417150"/>
            <a:ext cx="1272614" cy="19657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3,6</a:t>
            </a:r>
          </a:p>
        </p:txBody>
      </p:sp>
      <p:sp>
        <p:nvSpPr>
          <p:cNvPr id="3" name="Скругленный прямоугольник 47">
            <a:extLst>
              <a:ext uri="{FF2B5EF4-FFF2-40B4-BE49-F238E27FC236}">
                <a16:creationId xmlns:a16="http://schemas.microsoft.com/office/drawing/2014/main" id="{3C85C01F-0851-BB9B-20FA-4527E9EDAF4F}"/>
              </a:ext>
            </a:extLst>
          </p:cNvPr>
          <p:cNvSpPr/>
          <p:nvPr/>
        </p:nvSpPr>
        <p:spPr>
          <a:xfrm>
            <a:off x="5986048" y="4765521"/>
            <a:ext cx="1433879" cy="173248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24,8</a:t>
            </a:r>
          </a:p>
        </p:txBody>
      </p:sp>
      <p:sp>
        <p:nvSpPr>
          <p:cNvPr id="8" name="Скругленный прямоугольник 47">
            <a:extLst>
              <a:ext uri="{FF2B5EF4-FFF2-40B4-BE49-F238E27FC236}">
                <a16:creationId xmlns:a16="http://schemas.microsoft.com/office/drawing/2014/main" id="{19DCBD98-EFC6-3017-5D63-4A80B6CB390A}"/>
              </a:ext>
            </a:extLst>
          </p:cNvPr>
          <p:cNvSpPr/>
          <p:nvPr/>
        </p:nvSpPr>
        <p:spPr>
          <a:xfrm>
            <a:off x="6007936" y="4972569"/>
            <a:ext cx="1301752" cy="222476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7,0</a:t>
            </a:r>
          </a:p>
        </p:txBody>
      </p:sp>
      <p:sp>
        <p:nvSpPr>
          <p:cNvPr id="9" name="Скругленный прямоугольник 47">
            <a:extLst>
              <a:ext uri="{FF2B5EF4-FFF2-40B4-BE49-F238E27FC236}">
                <a16:creationId xmlns:a16="http://schemas.microsoft.com/office/drawing/2014/main" id="{57EE4F01-C440-7F60-27A4-F8AE8DCD744E}"/>
              </a:ext>
            </a:extLst>
          </p:cNvPr>
          <p:cNvSpPr/>
          <p:nvPr/>
        </p:nvSpPr>
        <p:spPr>
          <a:xfrm>
            <a:off x="7710152" y="4778115"/>
            <a:ext cx="1251819" cy="144843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960,1</a:t>
            </a:r>
          </a:p>
        </p:txBody>
      </p:sp>
      <p:sp>
        <p:nvSpPr>
          <p:cNvPr id="13" name="Скругленный прямоугольник 47">
            <a:extLst>
              <a:ext uri="{FF2B5EF4-FFF2-40B4-BE49-F238E27FC236}">
                <a16:creationId xmlns:a16="http://schemas.microsoft.com/office/drawing/2014/main" id="{2C012787-7B0B-6DA0-9258-3018E3B720A5}"/>
              </a:ext>
            </a:extLst>
          </p:cNvPr>
          <p:cNvSpPr/>
          <p:nvPr/>
        </p:nvSpPr>
        <p:spPr>
          <a:xfrm>
            <a:off x="7690586" y="4990610"/>
            <a:ext cx="1240737" cy="214790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125,9</a:t>
            </a:r>
          </a:p>
        </p:txBody>
      </p:sp>
      <p:sp>
        <p:nvSpPr>
          <p:cNvPr id="14" name="Скругленный прямоугольник 47">
            <a:extLst>
              <a:ext uri="{FF2B5EF4-FFF2-40B4-BE49-F238E27FC236}">
                <a16:creationId xmlns:a16="http://schemas.microsoft.com/office/drawing/2014/main" id="{5D7734BB-44BC-1DA1-BF15-E1D9A69FCC0A}"/>
              </a:ext>
            </a:extLst>
          </p:cNvPr>
          <p:cNvSpPr/>
          <p:nvPr/>
        </p:nvSpPr>
        <p:spPr>
          <a:xfrm>
            <a:off x="7553471" y="2891771"/>
            <a:ext cx="1377852" cy="181663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515,3</a:t>
            </a:r>
          </a:p>
        </p:txBody>
      </p:sp>
      <p:sp>
        <p:nvSpPr>
          <p:cNvPr id="18" name="Скругленный прямоугольник 29">
            <a:extLst>
              <a:ext uri="{FF2B5EF4-FFF2-40B4-BE49-F238E27FC236}">
                <a16:creationId xmlns:a16="http://schemas.microsoft.com/office/drawing/2014/main" id="{CD535FC4-B512-A7FD-1921-D2DCAF8A5EB3}"/>
              </a:ext>
            </a:extLst>
          </p:cNvPr>
          <p:cNvSpPr/>
          <p:nvPr/>
        </p:nvSpPr>
        <p:spPr>
          <a:xfrm>
            <a:off x="5997009" y="3231018"/>
            <a:ext cx="1272614" cy="19657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47">
            <a:extLst>
              <a:ext uri="{FF2B5EF4-FFF2-40B4-BE49-F238E27FC236}">
                <a16:creationId xmlns:a16="http://schemas.microsoft.com/office/drawing/2014/main" id="{27C79891-421D-678D-5556-F32ACB9037B2}"/>
              </a:ext>
            </a:extLst>
          </p:cNvPr>
          <p:cNvSpPr/>
          <p:nvPr/>
        </p:nvSpPr>
        <p:spPr>
          <a:xfrm>
            <a:off x="7553471" y="2661391"/>
            <a:ext cx="1377852" cy="220423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1,1</a:t>
            </a:r>
          </a:p>
        </p:txBody>
      </p:sp>
      <p:sp>
        <p:nvSpPr>
          <p:cNvPr id="21" name="Скругленный прямоугольник 29">
            <a:extLst>
              <a:ext uri="{FF2B5EF4-FFF2-40B4-BE49-F238E27FC236}">
                <a16:creationId xmlns:a16="http://schemas.microsoft.com/office/drawing/2014/main" id="{64C28E7D-80E3-F31A-6054-B19622DE2B57}"/>
              </a:ext>
            </a:extLst>
          </p:cNvPr>
          <p:cNvSpPr/>
          <p:nvPr/>
        </p:nvSpPr>
        <p:spPr>
          <a:xfrm>
            <a:off x="5998514" y="1347773"/>
            <a:ext cx="1309790" cy="160928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2,8</a:t>
            </a:r>
          </a:p>
        </p:txBody>
      </p:sp>
      <p:sp>
        <p:nvSpPr>
          <p:cNvPr id="24" name="Скругленный прямоугольник 29">
            <a:extLst>
              <a:ext uri="{FF2B5EF4-FFF2-40B4-BE49-F238E27FC236}">
                <a16:creationId xmlns:a16="http://schemas.microsoft.com/office/drawing/2014/main" id="{CB233868-42A9-7C1A-5F39-9A0F35A65EC0}"/>
              </a:ext>
            </a:extLst>
          </p:cNvPr>
          <p:cNvSpPr/>
          <p:nvPr/>
        </p:nvSpPr>
        <p:spPr>
          <a:xfrm>
            <a:off x="7638433" y="1361003"/>
            <a:ext cx="1309790" cy="160928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5,2</a:t>
            </a:r>
          </a:p>
        </p:txBody>
      </p:sp>
      <p:sp>
        <p:nvSpPr>
          <p:cNvPr id="27" name="Скругленный прямоугольник 29">
            <a:extLst>
              <a:ext uri="{FF2B5EF4-FFF2-40B4-BE49-F238E27FC236}">
                <a16:creationId xmlns:a16="http://schemas.microsoft.com/office/drawing/2014/main" id="{63EA9E92-2F65-8A8A-79DD-3DFA2D1C7DE6}"/>
              </a:ext>
            </a:extLst>
          </p:cNvPr>
          <p:cNvSpPr/>
          <p:nvPr/>
        </p:nvSpPr>
        <p:spPr>
          <a:xfrm>
            <a:off x="6024923" y="2866877"/>
            <a:ext cx="1272614" cy="209626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4,4</a:t>
            </a:r>
          </a:p>
        </p:txBody>
      </p:sp>
      <p:sp>
        <p:nvSpPr>
          <p:cNvPr id="29" name="Скругленный прямоугольник 45">
            <a:extLst>
              <a:ext uri="{FF2B5EF4-FFF2-40B4-BE49-F238E27FC236}">
                <a16:creationId xmlns:a16="http://schemas.microsoft.com/office/drawing/2014/main" id="{3BE30FCA-81B8-F1B6-39F1-BC448A59ADA4}"/>
              </a:ext>
            </a:extLst>
          </p:cNvPr>
          <p:cNvSpPr/>
          <p:nvPr/>
        </p:nvSpPr>
        <p:spPr>
          <a:xfrm>
            <a:off x="7553471" y="2450079"/>
            <a:ext cx="1359697" cy="200105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15,4</a:t>
            </a:r>
          </a:p>
        </p:txBody>
      </p:sp>
      <p:sp>
        <p:nvSpPr>
          <p:cNvPr id="32" name="Скругленный прямоугольник 47">
            <a:extLst>
              <a:ext uri="{FF2B5EF4-FFF2-40B4-BE49-F238E27FC236}">
                <a16:creationId xmlns:a16="http://schemas.microsoft.com/office/drawing/2014/main" id="{B927AA1E-BA1C-B588-4158-713E092B545B}"/>
              </a:ext>
            </a:extLst>
          </p:cNvPr>
          <p:cNvSpPr/>
          <p:nvPr/>
        </p:nvSpPr>
        <p:spPr>
          <a:xfrm>
            <a:off x="6046571" y="6284785"/>
            <a:ext cx="1377852" cy="160732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47">
            <a:extLst>
              <a:ext uri="{FF2B5EF4-FFF2-40B4-BE49-F238E27FC236}">
                <a16:creationId xmlns:a16="http://schemas.microsoft.com/office/drawing/2014/main" id="{1A465874-9359-3EA5-1690-DD9E3E14EA1B}"/>
              </a:ext>
            </a:extLst>
          </p:cNvPr>
          <p:cNvSpPr/>
          <p:nvPr/>
        </p:nvSpPr>
        <p:spPr>
          <a:xfrm>
            <a:off x="7600585" y="5862860"/>
            <a:ext cx="1377852" cy="160732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1 781,3</a:t>
            </a:r>
          </a:p>
        </p:txBody>
      </p:sp>
      <p:sp>
        <p:nvSpPr>
          <p:cNvPr id="34" name="Скругленный прямоугольник 47">
            <a:extLst>
              <a:ext uri="{FF2B5EF4-FFF2-40B4-BE49-F238E27FC236}">
                <a16:creationId xmlns:a16="http://schemas.microsoft.com/office/drawing/2014/main" id="{1CF21D6A-8C6B-390C-5FFE-681305C7F9C2}"/>
              </a:ext>
            </a:extLst>
          </p:cNvPr>
          <p:cNvSpPr/>
          <p:nvPr/>
        </p:nvSpPr>
        <p:spPr>
          <a:xfrm>
            <a:off x="7661971" y="5438800"/>
            <a:ext cx="1377852" cy="160732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30,6</a:t>
            </a:r>
          </a:p>
        </p:txBody>
      </p:sp>
      <p:sp>
        <p:nvSpPr>
          <p:cNvPr id="38" name="Скругленный прямоугольник 47">
            <a:extLst>
              <a:ext uri="{FF2B5EF4-FFF2-40B4-BE49-F238E27FC236}">
                <a16:creationId xmlns:a16="http://schemas.microsoft.com/office/drawing/2014/main" id="{968935E8-D9DF-34EF-9E1A-7D39E5DF30FC}"/>
              </a:ext>
            </a:extLst>
          </p:cNvPr>
          <p:cNvSpPr/>
          <p:nvPr/>
        </p:nvSpPr>
        <p:spPr>
          <a:xfrm>
            <a:off x="5978499" y="5416597"/>
            <a:ext cx="1377852" cy="19103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4,3</a:t>
            </a:r>
          </a:p>
        </p:txBody>
      </p:sp>
      <p:sp>
        <p:nvSpPr>
          <p:cNvPr id="44" name="Скругленный прямоугольник 47">
            <a:extLst>
              <a:ext uri="{FF2B5EF4-FFF2-40B4-BE49-F238E27FC236}">
                <a16:creationId xmlns:a16="http://schemas.microsoft.com/office/drawing/2014/main" id="{547E5435-A639-997D-6F02-971BDCEC64F8}"/>
              </a:ext>
            </a:extLst>
          </p:cNvPr>
          <p:cNvSpPr/>
          <p:nvPr/>
        </p:nvSpPr>
        <p:spPr>
          <a:xfrm>
            <a:off x="6050064" y="6023909"/>
            <a:ext cx="1377852" cy="19103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7">
            <a:extLst>
              <a:ext uri="{FF2B5EF4-FFF2-40B4-BE49-F238E27FC236}">
                <a16:creationId xmlns:a16="http://schemas.microsoft.com/office/drawing/2014/main" id="{1A167F4C-0E87-D401-1E95-2056E1A9623C}"/>
              </a:ext>
            </a:extLst>
          </p:cNvPr>
          <p:cNvSpPr/>
          <p:nvPr/>
        </p:nvSpPr>
        <p:spPr>
          <a:xfrm flipV="1">
            <a:off x="7729558" y="5862601"/>
            <a:ext cx="1346012" cy="103330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47">
            <a:extLst>
              <a:ext uri="{FF2B5EF4-FFF2-40B4-BE49-F238E27FC236}">
                <a16:creationId xmlns:a16="http://schemas.microsoft.com/office/drawing/2014/main" id="{A3763E94-C064-005E-A30A-39BFD1B50C85}"/>
              </a:ext>
            </a:extLst>
          </p:cNvPr>
          <p:cNvSpPr/>
          <p:nvPr/>
        </p:nvSpPr>
        <p:spPr>
          <a:xfrm>
            <a:off x="5978499" y="5204271"/>
            <a:ext cx="1377852" cy="191034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3,0</a:t>
            </a:r>
          </a:p>
        </p:txBody>
      </p:sp>
      <p:sp>
        <p:nvSpPr>
          <p:cNvPr id="30" name="Скругленный прямоугольник 47">
            <a:extLst>
              <a:ext uri="{FF2B5EF4-FFF2-40B4-BE49-F238E27FC236}">
                <a16:creationId xmlns:a16="http://schemas.microsoft.com/office/drawing/2014/main" id="{D2E2C1A2-B920-2C4C-2C02-0B7FEC782B4C}"/>
              </a:ext>
            </a:extLst>
          </p:cNvPr>
          <p:cNvSpPr/>
          <p:nvPr/>
        </p:nvSpPr>
        <p:spPr>
          <a:xfrm>
            <a:off x="7600585" y="5201012"/>
            <a:ext cx="1377852" cy="160732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54,7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5339418" y="712150"/>
            <a:ext cx="504056" cy="504056"/>
          </a:xfrm>
          <a:prstGeom prst="rightArrow">
            <a:avLst/>
          </a:prstGeom>
          <a:solidFill>
            <a:srgbClr val="EAEAEA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47">
            <a:extLst>
              <a:ext uri="{FF2B5EF4-FFF2-40B4-BE49-F238E27FC236}">
                <a16:creationId xmlns:a16="http://schemas.microsoft.com/office/drawing/2014/main" id="{F1D864DA-AAFC-D874-9DF4-F89182A2D1AE}"/>
              </a:ext>
            </a:extLst>
          </p:cNvPr>
          <p:cNvSpPr/>
          <p:nvPr/>
        </p:nvSpPr>
        <p:spPr>
          <a:xfrm>
            <a:off x="5969293" y="4296007"/>
            <a:ext cx="1377852" cy="192111"/>
          </a:xfrm>
          <a:prstGeom prst="roundRect">
            <a:avLst>
              <a:gd name="adj" fmla="val 13303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6,1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F19D89-030D-7159-F58E-24121E71C55D}"/>
              </a:ext>
            </a:extLst>
          </p:cNvPr>
          <p:cNvSpPr txBox="1"/>
          <p:nvPr/>
        </p:nvSpPr>
        <p:spPr>
          <a:xfrm>
            <a:off x="6529560" y="5607631"/>
            <a:ext cx="418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BC2040-3E12-53A8-6DF8-E053078F29CB}"/>
              </a:ext>
            </a:extLst>
          </p:cNvPr>
          <p:cNvSpPr txBox="1"/>
          <p:nvPr/>
        </p:nvSpPr>
        <p:spPr>
          <a:xfrm>
            <a:off x="8114532" y="558217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AB62937-7C4D-C43A-C5B6-3D97E21686F9}"/>
              </a:ext>
            </a:extLst>
          </p:cNvPr>
          <p:cNvSpPr txBox="1"/>
          <p:nvPr/>
        </p:nvSpPr>
        <p:spPr>
          <a:xfrm>
            <a:off x="6431540" y="5770756"/>
            <a:ext cx="694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29,8</a:t>
            </a:r>
          </a:p>
        </p:txBody>
      </p:sp>
    </p:spTree>
    <p:extLst>
      <p:ext uri="{BB962C8B-B14F-4D97-AF65-F5344CB8AC3E}">
        <p14:creationId xmlns:p14="http://schemas.microsoft.com/office/powerpoint/2010/main" val="2588665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496944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Georgia" pitchFamily="18" charset="0"/>
              </a:rPr>
              <a:t>млн.руб.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6326415"/>
            <a:ext cx="5364088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9283" y="639301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096356"/>
              </p:ext>
            </p:extLst>
          </p:nvPr>
        </p:nvGraphicFramePr>
        <p:xfrm>
          <a:off x="575556" y="857868"/>
          <a:ext cx="8352928" cy="3476765"/>
        </p:xfrm>
        <a:graphic>
          <a:graphicData uri="http://schemas.openxmlformats.org/drawingml/2006/table">
            <a:tbl>
              <a:tblPr/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4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92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23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089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год (отчёт)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</a:p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 (проект)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год (проект)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год (проект)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18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собственные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9 348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11 234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12 511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13 024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13 568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39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Безвозмездные перечисления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11 227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39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Доходы, всего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18 848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22 461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13 191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13 764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14 373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78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за счет собственных средств бюджета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9 619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12 349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13 191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13 544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13 886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78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за счет средств вышестоящих бюджетов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765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10 480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60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Расходы, всего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18 384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22 829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13 191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13 544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13 886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39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 / Дефицит (-)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+464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+220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+487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39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/Дефицит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-3,3%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36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265882"/>
                  </a:ext>
                </a:extLst>
              </a:tr>
              <a:tr h="23036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муниципального долга (%)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38,9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32,2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39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муниципального долга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4 368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4 368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4 368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4 368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1560" y="116632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Основные параметры бюджета в период 2023 – 2027 годов</a:t>
            </a:r>
            <a:endParaRPr lang="ru-RU" sz="1600" b="1" dirty="0">
              <a:latin typeface="Georgia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70746188"/>
              </p:ext>
            </p:extLst>
          </p:nvPr>
        </p:nvGraphicFramePr>
        <p:xfrm>
          <a:off x="643314" y="4581128"/>
          <a:ext cx="7250112" cy="1961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152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67990"/>
            <a:ext cx="867645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Georgia" pitchFamily="18" charset="0"/>
              </a:rPr>
              <a:t>млн.руб.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6326415"/>
            <a:ext cx="5364088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1202" y="6186499"/>
            <a:ext cx="4243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  <a:p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88640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Уровень долговой нагрузки в период 2018-2027 годов</a:t>
            </a:r>
            <a:endParaRPr lang="ru-RU" sz="1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442050778"/>
              </p:ext>
            </p:extLst>
          </p:nvPr>
        </p:nvGraphicFramePr>
        <p:xfrm>
          <a:off x="611560" y="1628800"/>
          <a:ext cx="8208912" cy="458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638487" y="129573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r>
              <a:rPr lang="en-US" sz="1200" dirty="0">
                <a:cs typeface="Times New Roman" pitchFamily="18" charset="0"/>
              </a:rPr>
              <a:t>42</a:t>
            </a:r>
            <a:r>
              <a:rPr lang="ru-RU" sz="1200" dirty="0">
                <a:cs typeface="Times New Roman" pitchFamily="18" charset="0"/>
              </a:rPr>
              <a:t>,</a:t>
            </a:r>
            <a:r>
              <a:rPr lang="en-US" sz="1200" dirty="0">
                <a:cs typeface="Times New Roman" pitchFamily="18" charset="0"/>
              </a:rPr>
              <a:t>8</a:t>
            </a:r>
            <a:endParaRPr lang="ru-RU" sz="1200" dirty="0"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7864" y="1495081"/>
            <a:ext cx="485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itchFamily="18" charset="0"/>
              </a:rPr>
              <a:t>34</a:t>
            </a:r>
            <a:r>
              <a:rPr lang="ru-RU" sz="1200" dirty="0">
                <a:cs typeface="Times New Roman" pitchFamily="18" charset="0"/>
              </a:rPr>
              <a:t>,9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53014" y="177799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itchFamily="18" charset="0"/>
              </a:rPr>
              <a:t>32</a:t>
            </a:r>
            <a:r>
              <a:rPr lang="ru-RU" sz="1200" dirty="0">
                <a:cs typeface="Times New Roman" pitchFamily="18" charset="0"/>
              </a:rPr>
              <a:t>,</a:t>
            </a:r>
            <a:r>
              <a:rPr lang="en-US" sz="1200" dirty="0">
                <a:cs typeface="Times New Roman" pitchFamily="18" charset="0"/>
              </a:rPr>
              <a:t>2</a:t>
            </a:r>
            <a:endParaRPr lang="ru-RU" sz="1200" dirty="0"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43210" y="137001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itchFamily="18" charset="0"/>
              </a:rPr>
              <a:t>38</a:t>
            </a:r>
            <a:r>
              <a:rPr lang="ru-RU" sz="1200" dirty="0">
                <a:cs typeface="Times New Roman" pitchFamily="18" charset="0"/>
              </a:rPr>
              <a:t>,9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90391" y="1604675"/>
            <a:ext cx="514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itchFamily="18" charset="0"/>
              </a:rPr>
              <a:t>33</a:t>
            </a:r>
            <a:r>
              <a:rPr lang="ru-RU" sz="1200" dirty="0">
                <a:cs typeface="Times New Roman" pitchFamily="18" charset="0"/>
              </a:rPr>
              <a:t>,</a:t>
            </a:r>
            <a:r>
              <a:rPr lang="en-US" sz="1200" dirty="0">
                <a:cs typeface="Times New Roman" pitchFamily="18" charset="0"/>
              </a:rPr>
              <a:t>5</a:t>
            </a:r>
            <a:endParaRPr lang="ru-RU" sz="1200" dirty="0"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9907031">
            <a:off x="1565426" y="3454041"/>
            <a:ext cx="664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endParaRPr lang="ru-RU" sz="1600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34131" y="98154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89,9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88801" y="3401415"/>
            <a:ext cx="664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cs typeface="Times New Roman" pitchFamily="18" charset="0"/>
              </a:rPr>
              <a:t>4000</a:t>
            </a:r>
          </a:p>
        </p:txBody>
      </p:sp>
      <p:sp>
        <p:nvSpPr>
          <p:cNvPr id="36" name="TextBox 35"/>
          <p:cNvSpPr txBox="1"/>
          <p:nvPr/>
        </p:nvSpPr>
        <p:spPr>
          <a:xfrm rot="19505321">
            <a:off x="4167513" y="3261373"/>
            <a:ext cx="6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endParaRPr lang="ru-RU" sz="1200" dirty="0">
              <a:solidFill>
                <a:srgbClr val="00B050"/>
              </a:solidFill>
              <a:cs typeface="Times New Roman" pitchFamily="18" charset="0"/>
            </a:endParaRPr>
          </a:p>
          <a:p>
            <a:endParaRPr lang="ru-RU" sz="1200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62808" y="3416804"/>
            <a:ext cx="664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cs typeface="Times New Roman" pitchFamily="18" charset="0"/>
              </a:rPr>
              <a:t>4368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547705" y="3406204"/>
            <a:ext cx="664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cs typeface="Times New Roman" pitchFamily="18" charset="0"/>
              </a:rPr>
              <a:t>4368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54654" y="3406203"/>
            <a:ext cx="664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cs typeface="Times New Roman" pitchFamily="18" charset="0"/>
              </a:rPr>
              <a:t>5931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74429" y="3392305"/>
            <a:ext cx="664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cs typeface="Times New Roman" pitchFamily="18" charset="0"/>
              </a:rPr>
              <a:t>4368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015449" y="3386027"/>
            <a:ext cx="596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cs typeface="Times New Roman" pitchFamily="18" charset="0"/>
              </a:rPr>
              <a:t>4368</a:t>
            </a:r>
          </a:p>
        </p:txBody>
      </p:sp>
      <p:sp>
        <p:nvSpPr>
          <p:cNvPr id="2" name="Полилиния 1"/>
          <p:cNvSpPr/>
          <p:nvPr/>
        </p:nvSpPr>
        <p:spPr>
          <a:xfrm>
            <a:off x="1586159" y="1357693"/>
            <a:ext cx="6275294" cy="770965"/>
          </a:xfrm>
          <a:custGeom>
            <a:avLst/>
            <a:gdLst>
              <a:gd name="connsiteX0" fmla="*/ 0 w 6275294"/>
              <a:gd name="connsiteY0" fmla="*/ 0 h 770965"/>
              <a:gd name="connsiteX1" fmla="*/ 1264023 w 6275294"/>
              <a:gd name="connsiteY1" fmla="*/ 358588 h 770965"/>
              <a:gd name="connsiteX2" fmla="*/ 2510118 w 6275294"/>
              <a:gd name="connsiteY2" fmla="*/ 421341 h 770965"/>
              <a:gd name="connsiteX3" fmla="*/ 3765176 w 6275294"/>
              <a:gd name="connsiteY3" fmla="*/ 528918 h 770965"/>
              <a:gd name="connsiteX4" fmla="*/ 5047129 w 6275294"/>
              <a:gd name="connsiteY4" fmla="*/ 663388 h 770965"/>
              <a:gd name="connsiteX5" fmla="*/ 6275294 w 6275294"/>
              <a:gd name="connsiteY5" fmla="*/ 770965 h 770965"/>
              <a:gd name="connsiteX6" fmla="*/ 6275294 w 6275294"/>
              <a:gd name="connsiteY6" fmla="*/ 770965 h 770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5294" h="770965">
                <a:moveTo>
                  <a:pt x="0" y="0"/>
                </a:moveTo>
                <a:cubicBezTo>
                  <a:pt x="422835" y="144182"/>
                  <a:pt x="845670" y="288365"/>
                  <a:pt x="1264023" y="358588"/>
                </a:cubicBezTo>
                <a:cubicBezTo>
                  <a:pt x="1682376" y="428811"/>
                  <a:pt x="2093259" y="392953"/>
                  <a:pt x="2510118" y="421341"/>
                </a:cubicBezTo>
                <a:cubicBezTo>
                  <a:pt x="2926977" y="449729"/>
                  <a:pt x="3765176" y="528918"/>
                  <a:pt x="3765176" y="528918"/>
                </a:cubicBezTo>
                <a:lnTo>
                  <a:pt x="5047129" y="663388"/>
                </a:lnTo>
                <a:lnTo>
                  <a:pt x="6275294" y="770965"/>
                </a:lnTo>
                <a:lnTo>
                  <a:pt x="6275294" y="77096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омб 32"/>
          <p:cNvSpPr/>
          <p:nvPr/>
        </p:nvSpPr>
        <p:spPr>
          <a:xfrm>
            <a:off x="5364088" y="1829698"/>
            <a:ext cx="93414" cy="104729"/>
          </a:xfrm>
          <a:prstGeom prst="diamond">
            <a:avLst/>
          </a:prstGeom>
          <a:solidFill>
            <a:srgbClr val="882B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Ромб 37"/>
          <p:cNvSpPr/>
          <p:nvPr/>
        </p:nvSpPr>
        <p:spPr>
          <a:xfrm>
            <a:off x="6600723" y="1962134"/>
            <a:ext cx="93414" cy="104729"/>
          </a:xfrm>
          <a:prstGeom prst="diamond">
            <a:avLst/>
          </a:prstGeom>
          <a:solidFill>
            <a:srgbClr val="882B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Ромб 39"/>
          <p:cNvSpPr/>
          <p:nvPr/>
        </p:nvSpPr>
        <p:spPr>
          <a:xfrm>
            <a:off x="7794339" y="2066863"/>
            <a:ext cx="93414" cy="104729"/>
          </a:xfrm>
          <a:prstGeom prst="diamond">
            <a:avLst/>
          </a:prstGeom>
          <a:solidFill>
            <a:srgbClr val="882B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Ромб 31"/>
          <p:cNvSpPr/>
          <p:nvPr/>
        </p:nvSpPr>
        <p:spPr>
          <a:xfrm>
            <a:off x="4048531" y="1724969"/>
            <a:ext cx="93414" cy="104729"/>
          </a:xfrm>
          <a:prstGeom prst="diamond">
            <a:avLst/>
          </a:prstGeom>
          <a:solidFill>
            <a:srgbClr val="882B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Ромб 27"/>
          <p:cNvSpPr/>
          <p:nvPr/>
        </p:nvSpPr>
        <p:spPr>
          <a:xfrm>
            <a:off x="2843808" y="1658128"/>
            <a:ext cx="93414" cy="104729"/>
          </a:xfrm>
          <a:prstGeom prst="diamond">
            <a:avLst/>
          </a:prstGeom>
          <a:solidFill>
            <a:srgbClr val="882B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Ромб 28"/>
          <p:cNvSpPr/>
          <p:nvPr/>
        </p:nvSpPr>
        <p:spPr>
          <a:xfrm>
            <a:off x="1539452" y="1302988"/>
            <a:ext cx="93414" cy="104729"/>
          </a:xfrm>
          <a:prstGeom prst="diamond">
            <a:avLst/>
          </a:prstGeom>
          <a:solidFill>
            <a:srgbClr val="882B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87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81192" y="7580486"/>
            <a:ext cx="2133600" cy="365125"/>
          </a:xfrm>
        </p:spPr>
        <p:txBody>
          <a:bodyPr>
            <a:normAutofit/>
          </a:bodyPr>
          <a:lstStyle/>
          <a:p>
            <a:fld id="{DC2B8DA6-A580-462F-BEC7-C9425A91E2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505" y="1152242"/>
            <a:ext cx="2016223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Налог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на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доходы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физических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лиц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259" y="5051792"/>
            <a:ext cx="2016223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Доходы от реализации имущества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7506" y="3550250"/>
            <a:ext cx="2029976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Аренда имущества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5" y="6037149"/>
            <a:ext cx="2043731" cy="360040"/>
          </a:xfrm>
          <a:prstGeom prst="roundRect">
            <a:avLst>
              <a:gd name="adj" fmla="val 0"/>
            </a:avLst>
          </a:prstGeom>
          <a:solidFill>
            <a:srgbClr val="ECF2FA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Итого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: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20437" y="6033667"/>
            <a:ext cx="1703884" cy="358506"/>
          </a:xfrm>
          <a:prstGeom prst="roundRect">
            <a:avLst>
              <a:gd name="adj" fmla="val 0"/>
            </a:avLst>
          </a:prstGeom>
          <a:solidFill>
            <a:srgbClr val="E7EFF9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12  511 </a:t>
            </a:r>
            <a:r>
              <a:rPr sz="1400" b="1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400" b="1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506" y="1628824"/>
            <a:ext cx="201622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Налог на имущество физических лиц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506" y="5556644"/>
            <a:ext cx="201622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Доходы от продажи земельных участков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96136" y="1190092"/>
            <a:ext cx="172819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8 287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96130" y="5042061"/>
            <a:ext cx="172819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51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96135" y="1647649"/>
            <a:ext cx="172819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1 061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796130" y="5556644"/>
            <a:ext cx="172819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57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96133" y="3580450"/>
            <a:ext cx="172819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103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млн.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637398" y="6033667"/>
            <a:ext cx="1506602" cy="344190"/>
          </a:xfrm>
          <a:prstGeom prst="roundRect">
            <a:avLst>
              <a:gd name="adj" fmla="val 0"/>
            </a:avLst>
          </a:prstGeom>
          <a:solidFill>
            <a:srgbClr val="E7EFF9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+ 835 м</a:t>
            </a:r>
            <a:r>
              <a:rPr sz="1400" b="1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лн</a:t>
            </a:r>
            <a:r>
              <a:rPr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400" b="1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7505" y="528433"/>
            <a:ext cx="2016223" cy="524338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Основные источники  собственных доходов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067941" y="6037148"/>
            <a:ext cx="1615121" cy="355025"/>
          </a:xfrm>
          <a:prstGeom prst="roundRect">
            <a:avLst>
              <a:gd name="adj" fmla="val 0"/>
            </a:avLst>
          </a:prstGeom>
          <a:solidFill>
            <a:srgbClr val="ECF2FA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11 676 млн. руб.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661156" y="531794"/>
            <a:ext cx="1482844" cy="51741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Отклонение</a:t>
            </a:r>
          </a:p>
        </p:txBody>
      </p:sp>
      <p:sp>
        <p:nvSpPr>
          <p:cNvPr id="31" name="Заголовок 7"/>
          <p:cNvSpPr txBox="1">
            <a:spLocks/>
          </p:cNvSpPr>
          <p:nvPr/>
        </p:nvSpPr>
        <p:spPr>
          <a:xfrm>
            <a:off x="-118628" y="10579"/>
            <a:ext cx="9396536" cy="438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latin typeface="Georgia" pitchFamily="18" charset="0"/>
              </a:rPr>
              <a:t>Основные источники формирования доходной части бюджета </a:t>
            </a:r>
          </a:p>
          <a:p>
            <a:pPr algn="ctr">
              <a:spcBef>
                <a:spcPct val="0"/>
              </a:spcBef>
              <a:defRPr/>
            </a:pPr>
            <a:r>
              <a:rPr lang="ru-RU" b="1" dirty="0">
                <a:latin typeface="Georgia" pitchFamily="18" charset="0"/>
              </a:rPr>
              <a:t>на 2025 год</a:t>
            </a:r>
            <a:endParaRPr lang="ru-RU" sz="1700" b="1" dirty="0">
              <a:latin typeface="Georgia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637398" y="1655809"/>
            <a:ext cx="1506602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+ 114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руб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661156" y="1153629"/>
            <a:ext cx="1482842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+ 585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руб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647573" y="5051792"/>
            <a:ext cx="1496425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4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руб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647572" y="5550493"/>
            <a:ext cx="1496426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  39 млн. руб.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1260" y="4056537"/>
            <a:ext cx="2029976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Штрафы, санкции, возмещение ущерба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796132" y="4050552"/>
            <a:ext cx="172819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63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625582" y="4061270"/>
            <a:ext cx="1518418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647575" y="3545224"/>
            <a:ext cx="1496425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+ 3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руб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4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131840" y="7403018"/>
            <a:ext cx="2895600" cy="365125"/>
          </a:xfrm>
        </p:spPr>
        <p:txBody>
          <a:bodyPr/>
          <a:lstStyle/>
          <a:p>
            <a:pPr algn="ctr"/>
            <a:r>
              <a:rPr lang="ru-RU" sz="1400" dirty="0"/>
              <a:t>Тольятти, 2024</a:t>
            </a:r>
            <a:endParaRPr lang="en-US" sz="14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21260" y="4542707"/>
            <a:ext cx="2029976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Доходы от размещения рекламы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796131" y="4535496"/>
            <a:ext cx="172819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45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млн.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647574" y="4544720"/>
            <a:ext cx="1496425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- 11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руб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21259" y="3035746"/>
            <a:ext cx="2016223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Аренда земли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796134" y="3097530"/>
            <a:ext cx="172819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547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647575" y="3100878"/>
            <a:ext cx="1496424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+ 80 </a:t>
            </a:r>
            <a:r>
              <a:rPr lang="ru-RU"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млн.руб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  <a:p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121259" y="2102172"/>
            <a:ext cx="2002469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Налоги </a:t>
            </a:r>
            <a:endParaRPr lang="en-US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на совокупный доход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796134" y="2134652"/>
            <a:ext cx="1728193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1 130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625582" y="2154510"/>
            <a:ext cx="1518417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+ 81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руб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21260" y="2571981"/>
            <a:ext cx="201622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Земельный налог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796134" y="2638214"/>
            <a:ext cx="1728192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620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625582" y="2646508"/>
            <a:ext cx="1518417" cy="360040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- 19 млн. руб.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627784" y="6534489"/>
            <a:ext cx="651621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67944" y="514672"/>
            <a:ext cx="1591364" cy="562399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Оценка ожидаемого исполнения 2024г.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796136" y="528433"/>
            <a:ext cx="1728192" cy="528293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Прогноз 2025г.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067943" y="1180711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7 702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4067942" y="5047940"/>
            <a:ext cx="161512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47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4067942" y="1644391"/>
            <a:ext cx="161512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947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067941" y="5556644"/>
            <a:ext cx="1615121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96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067942" y="3578940"/>
            <a:ext cx="1591365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100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млн.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067942" y="4074975"/>
            <a:ext cx="1591365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63 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034228" y="4551905"/>
            <a:ext cx="1591365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56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млн.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067942" y="3071190"/>
            <a:ext cx="1591365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467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067942" y="2132370"/>
            <a:ext cx="1591365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1 049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067942" y="2641694"/>
            <a:ext cx="1591365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639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DCA286-BF5A-0FB9-C8DB-E49C1892265B}"/>
              </a:ext>
            </a:extLst>
          </p:cNvPr>
          <p:cNvSpPr txBox="1"/>
          <p:nvPr/>
        </p:nvSpPr>
        <p:spPr>
          <a:xfrm>
            <a:off x="402940" y="6392173"/>
            <a:ext cx="35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6" name="Скругленный прямоугольник 26">
            <a:extLst>
              <a:ext uri="{FF2B5EF4-FFF2-40B4-BE49-F238E27FC236}">
                <a16:creationId xmlns:a16="http://schemas.microsoft.com/office/drawing/2014/main" id="{DA3098A2-679C-88D3-D770-903A26F0553C}"/>
              </a:ext>
            </a:extLst>
          </p:cNvPr>
          <p:cNvSpPr/>
          <p:nvPr/>
        </p:nvSpPr>
        <p:spPr>
          <a:xfrm>
            <a:off x="2229341" y="538972"/>
            <a:ext cx="1670560" cy="538099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План 2024г.</a:t>
            </a:r>
          </a:p>
        </p:txBody>
      </p:sp>
      <p:sp>
        <p:nvSpPr>
          <p:cNvPr id="7" name="Скругленный прямоугольник 55">
            <a:extLst>
              <a:ext uri="{FF2B5EF4-FFF2-40B4-BE49-F238E27FC236}">
                <a16:creationId xmlns:a16="http://schemas.microsoft.com/office/drawing/2014/main" id="{D8A216BA-43B2-06A2-80EB-E23CC1007DDB}"/>
              </a:ext>
            </a:extLst>
          </p:cNvPr>
          <p:cNvSpPr/>
          <p:nvPr/>
        </p:nvSpPr>
        <p:spPr>
          <a:xfrm>
            <a:off x="2261852" y="1173421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7 270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9" name="Скругленный прямоугольник 55">
            <a:extLst>
              <a:ext uri="{FF2B5EF4-FFF2-40B4-BE49-F238E27FC236}">
                <a16:creationId xmlns:a16="http://schemas.microsoft.com/office/drawing/2014/main" id="{DCAC16B1-74B2-7BC1-2828-9AC0279E454A}"/>
              </a:ext>
            </a:extLst>
          </p:cNvPr>
          <p:cNvSpPr/>
          <p:nvPr/>
        </p:nvSpPr>
        <p:spPr>
          <a:xfrm>
            <a:off x="2295093" y="1636998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947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2" name="Скругленный прямоугольник 55">
            <a:extLst>
              <a:ext uri="{FF2B5EF4-FFF2-40B4-BE49-F238E27FC236}">
                <a16:creationId xmlns:a16="http://schemas.microsoft.com/office/drawing/2014/main" id="{E08AA7CA-D566-E663-C744-C151B9DF0C28}"/>
              </a:ext>
            </a:extLst>
          </p:cNvPr>
          <p:cNvSpPr/>
          <p:nvPr/>
        </p:nvSpPr>
        <p:spPr>
          <a:xfrm>
            <a:off x="2300153" y="2119942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997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7" name="Скругленный прямоугольник 55">
            <a:extLst>
              <a:ext uri="{FF2B5EF4-FFF2-40B4-BE49-F238E27FC236}">
                <a16:creationId xmlns:a16="http://schemas.microsoft.com/office/drawing/2014/main" id="{6A8C933C-8C6E-5F70-C7E1-86F48155A7A7}"/>
              </a:ext>
            </a:extLst>
          </p:cNvPr>
          <p:cNvSpPr/>
          <p:nvPr/>
        </p:nvSpPr>
        <p:spPr>
          <a:xfrm>
            <a:off x="2289123" y="2602886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639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3" name="Скругленный прямоугольник 55">
            <a:extLst>
              <a:ext uri="{FF2B5EF4-FFF2-40B4-BE49-F238E27FC236}">
                <a16:creationId xmlns:a16="http://schemas.microsoft.com/office/drawing/2014/main" id="{2AB21FE2-8E0A-600F-9B34-D88105F14EB0}"/>
              </a:ext>
            </a:extLst>
          </p:cNvPr>
          <p:cNvSpPr/>
          <p:nvPr/>
        </p:nvSpPr>
        <p:spPr>
          <a:xfrm>
            <a:off x="2282693" y="3085405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490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4" name="Скругленный прямоугольник 55">
            <a:extLst>
              <a:ext uri="{FF2B5EF4-FFF2-40B4-BE49-F238E27FC236}">
                <a16:creationId xmlns:a16="http://schemas.microsoft.com/office/drawing/2014/main" id="{809D8241-22CF-6093-72C1-9E90449D27E9}"/>
              </a:ext>
            </a:extLst>
          </p:cNvPr>
          <p:cNvSpPr/>
          <p:nvPr/>
        </p:nvSpPr>
        <p:spPr>
          <a:xfrm>
            <a:off x="2289123" y="3575961"/>
            <a:ext cx="162780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96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5" name="Скругленный прямоугольник 55">
            <a:extLst>
              <a:ext uri="{FF2B5EF4-FFF2-40B4-BE49-F238E27FC236}">
                <a16:creationId xmlns:a16="http://schemas.microsoft.com/office/drawing/2014/main" id="{AAC1AA24-BB7E-0FB7-67AE-99D3C84853D0}"/>
              </a:ext>
            </a:extLst>
          </p:cNvPr>
          <p:cNvSpPr/>
          <p:nvPr/>
        </p:nvSpPr>
        <p:spPr>
          <a:xfrm>
            <a:off x="2289123" y="4074975"/>
            <a:ext cx="162780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63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3" name="Скругленный прямоугольник 55">
            <a:extLst>
              <a:ext uri="{FF2B5EF4-FFF2-40B4-BE49-F238E27FC236}">
                <a16:creationId xmlns:a16="http://schemas.microsoft.com/office/drawing/2014/main" id="{BD675256-7939-A183-75F4-CCBAC40A3B3E}"/>
              </a:ext>
            </a:extLst>
          </p:cNvPr>
          <p:cNvSpPr/>
          <p:nvPr/>
        </p:nvSpPr>
        <p:spPr>
          <a:xfrm>
            <a:off x="2308537" y="4579456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97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6" name="Скругленный прямоугольник 55">
            <a:extLst>
              <a:ext uri="{FF2B5EF4-FFF2-40B4-BE49-F238E27FC236}">
                <a16:creationId xmlns:a16="http://schemas.microsoft.com/office/drawing/2014/main" id="{AE4D2E88-BA28-5303-4EDA-DB28B7D78C63}"/>
              </a:ext>
            </a:extLst>
          </p:cNvPr>
          <p:cNvSpPr/>
          <p:nvPr/>
        </p:nvSpPr>
        <p:spPr>
          <a:xfrm>
            <a:off x="2271716" y="5079834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45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7" name="Скругленный прямоугольник 55">
            <a:extLst>
              <a:ext uri="{FF2B5EF4-FFF2-40B4-BE49-F238E27FC236}">
                <a16:creationId xmlns:a16="http://schemas.microsoft.com/office/drawing/2014/main" id="{59F55F4C-8CFC-B619-3083-2BA46F18F5E8}"/>
              </a:ext>
            </a:extLst>
          </p:cNvPr>
          <p:cNvSpPr/>
          <p:nvPr/>
        </p:nvSpPr>
        <p:spPr>
          <a:xfrm>
            <a:off x="2260556" y="5564054"/>
            <a:ext cx="1591364" cy="36004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80 </a:t>
            </a:r>
            <a:r>
              <a:rPr sz="1200" dirty="0" err="1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млн</a:t>
            </a:r>
            <a:r>
              <a:rPr sz="12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руб.</a:t>
            </a:r>
            <a:endParaRPr lang="ru-RU" sz="12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68" name="Скругленный прямоугольник 27">
            <a:extLst>
              <a:ext uri="{FF2B5EF4-FFF2-40B4-BE49-F238E27FC236}">
                <a16:creationId xmlns:a16="http://schemas.microsoft.com/office/drawing/2014/main" id="{9B29C226-4C4C-04B0-3D91-45E7BFBFDA97}"/>
              </a:ext>
            </a:extLst>
          </p:cNvPr>
          <p:cNvSpPr/>
          <p:nvPr/>
        </p:nvSpPr>
        <p:spPr>
          <a:xfrm>
            <a:off x="2265366" y="6053636"/>
            <a:ext cx="1615121" cy="355025"/>
          </a:xfrm>
          <a:prstGeom prst="roundRect">
            <a:avLst>
              <a:gd name="adj" fmla="val 0"/>
            </a:avLst>
          </a:prstGeom>
          <a:solidFill>
            <a:srgbClr val="ECF2FA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11 234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654047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812" y="188642"/>
            <a:ext cx="7772400" cy="432047"/>
          </a:xfrm>
        </p:spPr>
        <p:txBody>
          <a:bodyPr>
            <a:noAutofit/>
          </a:bodyPr>
          <a:lstStyle/>
          <a:p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Структура собственных доходов на </a:t>
            </a:r>
            <a:r>
              <a:rPr lang="ru-RU" sz="2500" b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2025 год  </a:t>
            </a:r>
            <a:endParaRPr lang="ru-RU" sz="2500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8280920" cy="288029"/>
          </a:xfr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62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85000" lnSpcReduction="20000"/>
          </a:bodyPr>
          <a:lstStyle/>
          <a:p>
            <a:pPr algn="r"/>
            <a:r>
              <a:rPr lang="ru-RU" sz="1800" b="1" dirty="0"/>
              <a:t>в </a:t>
            </a:r>
            <a:r>
              <a:rPr lang="ru-RU" sz="1800" b="1" dirty="0">
                <a:latin typeface="Georgia" panose="02040502050405020303" pitchFamily="18" charset="0"/>
              </a:rPr>
              <a:t>процентах</a:t>
            </a:r>
          </a:p>
          <a:p>
            <a:endParaRPr lang="ru-RU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60A3853A-FB40-C3DA-3147-33E4269FCD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740106"/>
              </p:ext>
            </p:extLst>
          </p:nvPr>
        </p:nvGraphicFramePr>
        <p:xfrm>
          <a:off x="-1044000" y="1412776"/>
          <a:ext cx="92164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F3A7A67-BD0A-A68A-8BA4-5031E9EDA471}"/>
              </a:ext>
            </a:extLst>
          </p:cNvPr>
          <p:cNvSpPr txBox="1"/>
          <p:nvPr/>
        </p:nvSpPr>
        <p:spPr>
          <a:xfrm>
            <a:off x="402940" y="6392173"/>
            <a:ext cx="35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4839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0334" y="620688"/>
            <a:ext cx="8676456" cy="288032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err="1">
                <a:solidFill>
                  <a:schemeClr val="bg1"/>
                </a:solidFill>
                <a:latin typeface="Georgia" pitchFamily="18" charset="0"/>
              </a:rPr>
              <a:t>млн.руб</a:t>
            </a:r>
            <a:r>
              <a:rPr lang="ru-RU" b="1" dirty="0">
                <a:solidFill>
                  <a:schemeClr val="bg1"/>
                </a:solidFill>
                <a:latin typeface="Georgia" pitchFamily="18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6381328"/>
            <a:ext cx="5580112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9194" y="6204813"/>
            <a:ext cx="640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88640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Ведомственная структура расходов в 2025 г.</a:t>
            </a: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20797389"/>
              </p:ext>
            </p:extLst>
          </p:nvPr>
        </p:nvGraphicFramePr>
        <p:xfrm>
          <a:off x="0" y="1006703"/>
          <a:ext cx="96335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8226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07904" y="6525344"/>
            <a:ext cx="543609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" y="56818"/>
            <a:ext cx="9144000" cy="707882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Финансовое обеспечение реализации национальных проектов в 2025 году на территории городского округа Тольятти</a:t>
            </a:r>
            <a:endParaRPr lang="ru-RU" sz="16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13977916"/>
              </p:ext>
            </p:extLst>
          </p:nvPr>
        </p:nvGraphicFramePr>
        <p:xfrm>
          <a:off x="53752" y="676443"/>
          <a:ext cx="9036496" cy="5616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E564250-837C-8437-6C93-DC90E16CA7BE}"/>
              </a:ext>
            </a:extLst>
          </p:cNvPr>
          <p:cNvSpPr txBox="1"/>
          <p:nvPr/>
        </p:nvSpPr>
        <p:spPr>
          <a:xfrm>
            <a:off x="259194" y="6204813"/>
            <a:ext cx="640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90148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" y="6263575"/>
            <a:ext cx="451290" cy="548680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779912" y="6453336"/>
            <a:ext cx="5364088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451290" y="532601"/>
            <a:ext cx="8676456" cy="288032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4602188" y="867753"/>
            <a:ext cx="4384881" cy="694317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5</a:t>
            </a: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(в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361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областные)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год </a:t>
            </a:r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</a:t>
            </a: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.(+255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областные)</a:t>
            </a:r>
          </a:p>
        </p:txBody>
      </p:sp>
      <p:sp>
        <p:nvSpPr>
          <p:cNvPr id="87" name="Пятиугольник 86"/>
          <p:cNvSpPr/>
          <p:nvPr/>
        </p:nvSpPr>
        <p:spPr>
          <a:xfrm flipH="1">
            <a:off x="1840887" y="5076131"/>
            <a:ext cx="2689372" cy="771191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Гидротехнические сооружения</a:t>
            </a:r>
          </a:p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(пирс </a:t>
            </a:r>
            <a:r>
              <a:rPr lang="ru-RU" sz="12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А.р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набережная </a:t>
            </a:r>
            <a:r>
              <a:rPr lang="ru-RU" sz="12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Ц.и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К.р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дамба п-</a:t>
            </a:r>
            <a:r>
              <a:rPr lang="ru-RU" sz="12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Копылово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9756" y="-28256"/>
            <a:ext cx="910850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Расходы бюджета на выполнение работ по содержанию</a:t>
            </a:r>
            <a:r>
              <a:rPr lang="en-US" sz="17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17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 благоустройству территорий городского округа Тольятти  в 2024-2025 гг.</a:t>
            </a:r>
            <a:r>
              <a:rPr lang="ru-RU" sz="1600" b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17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1" name="Пятиугольник 30"/>
          <p:cNvSpPr/>
          <p:nvPr/>
        </p:nvSpPr>
        <p:spPr>
          <a:xfrm flipH="1">
            <a:off x="1867866" y="1774469"/>
            <a:ext cx="2627615" cy="963120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содержание внутриквартальных территорий и мест отдыха</a:t>
            </a:r>
          </a:p>
        </p:txBody>
      </p:sp>
      <p:sp>
        <p:nvSpPr>
          <p:cNvPr id="32" name="Пятиугольник 31"/>
          <p:cNvSpPr/>
          <p:nvPr/>
        </p:nvSpPr>
        <p:spPr>
          <a:xfrm flipH="1">
            <a:off x="6537133" y="3300695"/>
            <a:ext cx="2454344" cy="432048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общественных территорий </a:t>
            </a:r>
          </a:p>
        </p:txBody>
      </p:sp>
      <p:sp>
        <p:nvSpPr>
          <p:cNvPr id="35" name="Пятиугольник 34"/>
          <p:cNvSpPr/>
          <p:nvPr/>
        </p:nvSpPr>
        <p:spPr>
          <a:xfrm flipH="1">
            <a:off x="6385454" y="2532210"/>
            <a:ext cx="2606024" cy="645029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Губернаторский проект </a:t>
            </a:r>
            <a:r>
              <a:rPr lang="ru-RU" sz="11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«Содействие»</a:t>
            </a:r>
          </a:p>
          <a:p>
            <a:pPr algn="ctr"/>
            <a:r>
              <a:rPr lang="ru-RU" sz="11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 </a:t>
            </a:r>
            <a:r>
              <a:rPr lang="ru-RU" sz="11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</a:t>
            </a:r>
            <a:r>
              <a:rPr lang="ru-RU" sz="11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доля с/ф  (+75 </a:t>
            </a:r>
            <a:r>
              <a:rPr lang="ru-RU" sz="11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</a:t>
            </a:r>
            <a:r>
              <a:rPr lang="ru-RU" sz="11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ctr"/>
            <a:r>
              <a:rPr lang="ru-RU" sz="11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инициативы – 10 </a:t>
            </a:r>
            <a:r>
              <a:rPr lang="ru-RU" sz="11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</a:t>
            </a:r>
            <a:endParaRPr lang="ru-RU" sz="1100" b="1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ятиугольник 35"/>
          <p:cNvSpPr/>
          <p:nvPr/>
        </p:nvSpPr>
        <p:spPr>
          <a:xfrm flipH="1">
            <a:off x="6478290" y="2006465"/>
            <a:ext cx="2508779" cy="432048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 «Жилье и городская среда»</a:t>
            </a:r>
          </a:p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с/ф  (+180 </a:t>
            </a:r>
            <a:r>
              <a:rPr lang="ru-RU" sz="1200" b="1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</a:t>
            </a:r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37" name="Пятиугольник 36"/>
          <p:cNvSpPr/>
          <p:nvPr/>
        </p:nvSpPr>
        <p:spPr>
          <a:xfrm flipH="1">
            <a:off x="1840885" y="5959316"/>
            <a:ext cx="2689371" cy="441508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Праздничное оформление</a:t>
            </a:r>
          </a:p>
        </p:txBody>
      </p:sp>
      <p:sp>
        <p:nvSpPr>
          <p:cNvPr id="38" name="Пятиугольник 37"/>
          <p:cNvSpPr/>
          <p:nvPr/>
        </p:nvSpPr>
        <p:spPr>
          <a:xfrm flipH="1">
            <a:off x="6516214" y="3912904"/>
            <a:ext cx="2475264" cy="432048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придомовых территорий (субсидии УК)</a:t>
            </a:r>
          </a:p>
        </p:txBody>
      </p:sp>
      <p:sp>
        <p:nvSpPr>
          <p:cNvPr id="39" name="Пятиугольник 38"/>
          <p:cNvSpPr/>
          <p:nvPr/>
        </p:nvSpPr>
        <p:spPr>
          <a:xfrm flipH="1">
            <a:off x="6516214" y="5815336"/>
            <a:ext cx="2475262" cy="585488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внутриквартального освещения</a:t>
            </a:r>
          </a:p>
        </p:txBody>
      </p:sp>
      <p:sp>
        <p:nvSpPr>
          <p:cNvPr id="41" name="Пятиугольник 40"/>
          <p:cNvSpPr/>
          <p:nvPr/>
        </p:nvSpPr>
        <p:spPr>
          <a:xfrm flipH="1">
            <a:off x="6516215" y="5075084"/>
            <a:ext cx="2475262" cy="470400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и устройство хоккейных кортов и катков, МАФ</a:t>
            </a:r>
          </a:p>
        </p:txBody>
      </p:sp>
      <p:sp>
        <p:nvSpPr>
          <p:cNvPr id="42" name="Пятиугольник 41"/>
          <p:cNvSpPr/>
          <p:nvPr/>
        </p:nvSpPr>
        <p:spPr>
          <a:xfrm flipH="1">
            <a:off x="1835815" y="4339071"/>
            <a:ext cx="2689370" cy="613034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Санитарная очистка </a:t>
            </a:r>
            <a:endParaRPr lang="en-US" sz="1200" b="1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(ТКО, субботники)</a:t>
            </a:r>
          </a:p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Валка и обрезка деревьев</a:t>
            </a:r>
          </a:p>
        </p:txBody>
      </p:sp>
      <p:sp>
        <p:nvSpPr>
          <p:cNvPr id="46" name="Пятиугольник 45"/>
          <p:cNvSpPr/>
          <p:nvPr/>
        </p:nvSpPr>
        <p:spPr>
          <a:xfrm flipH="1">
            <a:off x="1813913" y="3690661"/>
            <a:ext cx="2681568" cy="533432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мест погребения МКУ «Ритуал»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86545" y="5335723"/>
            <a:ext cx="652506" cy="36266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87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16161" y="6034877"/>
            <a:ext cx="652506" cy="29341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156930" y="2098175"/>
            <a:ext cx="711737" cy="58511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535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231592" y="4506419"/>
            <a:ext cx="652506" cy="38904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789518" y="4493994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67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811892" y="3302574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830524" y="5956369"/>
            <a:ext cx="652506" cy="42488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806861" y="3912904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139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789518" y="5175559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ятиугольник 64"/>
          <p:cNvSpPr/>
          <p:nvPr/>
        </p:nvSpPr>
        <p:spPr>
          <a:xfrm flipH="1">
            <a:off x="6534964" y="4493994"/>
            <a:ext cx="2456514" cy="432048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дворовых проездов - 70</a:t>
            </a:r>
          </a:p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Ямочный ремонт - 12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800602" y="2654280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118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778723" y="2079222"/>
            <a:ext cx="652506" cy="40732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190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201282" y="3816465"/>
            <a:ext cx="652506" cy="35345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</p:txBody>
      </p:sp>
      <p:sp>
        <p:nvSpPr>
          <p:cNvPr id="71" name="Пятиугольник 70"/>
          <p:cNvSpPr/>
          <p:nvPr/>
        </p:nvSpPr>
        <p:spPr>
          <a:xfrm flipH="1">
            <a:off x="1867866" y="2899505"/>
            <a:ext cx="2646049" cy="684613"/>
          </a:xfrm>
          <a:prstGeom prst="homePlate">
            <a:avLst>
              <a:gd name="adj" fmla="val 56403"/>
            </a:avLst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Уличное освещение</a:t>
            </a: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200406" y="2916801"/>
            <a:ext cx="652506" cy="635923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100943" y="1671113"/>
            <a:ext cx="783267" cy="25176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г.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156930" y="1670704"/>
            <a:ext cx="790972" cy="26934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г.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078663" y="2098174"/>
            <a:ext cx="652506" cy="585113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651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078662" y="2916801"/>
            <a:ext cx="652506" cy="635923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354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078662" y="3816466"/>
            <a:ext cx="652506" cy="35345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071840" y="4506419"/>
            <a:ext cx="652506" cy="38904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1071840" y="5335724"/>
            <a:ext cx="652506" cy="36266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115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055236" y="6034877"/>
            <a:ext cx="652506" cy="29341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49740" y="1639301"/>
            <a:ext cx="790972" cy="26934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г.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686048" y="1648586"/>
            <a:ext cx="790972" cy="25176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г.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732948" y="5956369"/>
            <a:ext cx="652506" cy="42488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704496" y="5146327"/>
            <a:ext cx="652506" cy="42488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701282" y="4493994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82</a:t>
            </a: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5714098" y="3875129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710728" y="3302951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698127" y="2064171"/>
            <a:ext cx="652506" cy="407329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5697221" y="2648237"/>
            <a:ext cx="652506" cy="401467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5D66D1B3-EAD0-4070-B3A0-7316D3FAB29F}"/>
              </a:ext>
            </a:extLst>
          </p:cNvPr>
          <p:cNvSpPr/>
          <p:nvPr/>
        </p:nvSpPr>
        <p:spPr>
          <a:xfrm>
            <a:off x="297971" y="918898"/>
            <a:ext cx="4071466" cy="69431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 городских территорий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– 1 083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год –  1 222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2330058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251520" y="6165304"/>
            <a:ext cx="576064" cy="548680"/>
          </a:xfrm>
        </p:spPr>
        <p:txBody>
          <a:bodyPr>
            <a:normAutofit fontScale="92500" lnSpcReduction="20000"/>
          </a:bodyPr>
          <a:lstStyle/>
          <a:p>
            <a:endParaRPr lang="ru-R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9"/>
          <p:cNvSpPr txBox="1">
            <a:spLocks/>
          </p:cNvSpPr>
          <p:nvPr/>
        </p:nvSpPr>
        <p:spPr>
          <a:xfrm>
            <a:off x="611560" y="188640"/>
            <a:ext cx="8301608" cy="864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Расходы бюджета на мероприятия по развитию дорожного хозяйства в 2024-2025 гг. 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6453336"/>
            <a:ext cx="8316416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72" name="Прямоугольник 71"/>
          <p:cNvSpPr/>
          <p:nvPr/>
        </p:nvSpPr>
        <p:spPr>
          <a:xfrm>
            <a:off x="3779912" y="1052736"/>
            <a:ext cx="5364088" cy="216024"/>
          </a:xfrm>
          <a:prstGeom prst="rect">
            <a:avLst/>
          </a:prstGeom>
          <a:gradFill flip="none" rotWithShape="1">
            <a:gsLst>
              <a:gs pos="0">
                <a:srgbClr val="0062C4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34DB8D8-E03C-143D-E698-263C5A274924}"/>
              </a:ext>
            </a:extLst>
          </p:cNvPr>
          <p:cNvSpPr/>
          <p:nvPr/>
        </p:nvSpPr>
        <p:spPr>
          <a:xfrm>
            <a:off x="5154154" y="1333635"/>
            <a:ext cx="1794103" cy="55664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2A92C34-FC3F-D9D0-CB44-D9E56590EE30}"/>
              </a:ext>
            </a:extLst>
          </p:cNvPr>
          <p:cNvSpPr/>
          <p:nvPr/>
        </p:nvSpPr>
        <p:spPr>
          <a:xfrm>
            <a:off x="7063479" y="1328529"/>
            <a:ext cx="1739890" cy="55664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2025 год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00F2DBF-7C1C-425E-56DB-70583CF45691}"/>
              </a:ext>
            </a:extLst>
          </p:cNvPr>
          <p:cNvSpPr/>
          <p:nvPr/>
        </p:nvSpPr>
        <p:spPr>
          <a:xfrm>
            <a:off x="871075" y="2107327"/>
            <a:ext cx="3517962" cy="499226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дорог в рамках НП «Безопасные качественные дороги» 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9101FC4B-AFEF-C18F-752B-308D9DD85579}"/>
              </a:ext>
            </a:extLst>
          </p:cNvPr>
          <p:cNvSpPr/>
          <p:nvPr/>
        </p:nvSpPr>
        <p:spPr>
          <a:xfrm>
            <a:off x="880084" y="2718545"/>
            <a:ext cx="3508953" cy="499226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и реконструкция дорог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D210E09F-7284-99B1-C90E-082F983FB999}"/>
              </a:ext>
            </a:extLst>
          </p:cNvPr>
          <p:cNvSpPr/>
          <p:nvPr/>
        </p:nvSpPr>
        <p:spPr>
          <a:xfrm>
            <a:off x="891528" y="3338033"/>
            <a:ext cx="3530278" cy="521593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магистральных дорог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E01BA556-3B33-07AC-DBD5-FA05AAB64456}"/>
              </a:ext>
            </a:extLst>
          </p:cNvPr>
          <p:cNvSpPr/>
          <p:nvPr/>
        </p:nvSpPr>
        <p:spPr>
          <a:xfrm>
            <a:off x="880084" y="4599200"/>
            <a:ext cx="3553950" cy="499226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Проектно-изыскательские работы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69148C4D-9C28-6DAF-0337-73632DCA6007}"/>
              </a:ext>
            </a:extLst>
          </p:cNvPr>
          <p:cNvSpPr/>
          <p:nvPr/>
        </p:nvSpPr>
        <p:spPr>
          <a:xfrm rot="10800000" flipV="1">
            <a:off x="5178817" y="2110797"/>
            <a:ext cx="1781773" cy="490571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721,7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(700 – </a:t>
            </a:r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ОБ, 21,7 – МБ)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5228F5E-89B5-C3A6-384C-9FACF3DB7425}"/>
              </a:ext>
            </a:extLst>
          </p:cNvPr>
          <p:cNvSpPr/>
          <p:nvPr/>
        </p:nvSpPr>
        <p:spPr>
          <a:xfrm rot="10800000" flipV="1">
            <a:off x="7063479" y="2102068"/>
            <a:ext cx="1739890" cy="49057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21,7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 – доля с/ф)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BEBDB583-4690-9E72-9781-C0B592B691A9}"/>
              </a:ext>
            </a:extLst>
          </p:cNvPr>
          <p:cNvSpPr/>
          <p:nvPr/>
        </p:nvSpPr>
        <p:spPr>
          <a:xfrm rot="10800000" flipV="1">
            <a:off x="5166482" y="2714011"/>
            <a:ext cx="1781775" cy="49057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169,8</a:t>
            </a:r>
          </a:p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(151 – ОБ, 18,8 – МБ)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689E6548-22EA-C5C1-FE32-55E9098FB5F0}"/>
              </a:ext>
            </a:extLst>
          </p:cNvPr>
          <p:cNvSpPr/>
          <p:nvPr/>
        </p:nvSpPr>
        <p:spPr>
          <a:xfrm rot="10800000" flipV="1">
            <a:off x="5174423" y="3338033"/>
            <a:ext cx="1781777" cy="455687"/>
          </a:xfrm>
          <a:prstGeom prst="roundRect">
            <a:avLst>
              <a:gd name="adj" fmla="val 11729"/>
            </a:avLst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524,4</a:t>
            </a:r>
          </a:p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(64,4 – ОБ, 460 – МБ) 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7FC92495-59E5-7582-AB02-5BB0A0C7C762}"/>
              </a:ext>
            </a:extLst>
          </p:cNvPr>
          <p:cNvSpPr/>
          <p:nvPr/>
        </p:nvSpPr>
        <p:spPr>
          <a:xfrm rot="10800000" flipV="1">
            <a:off x="7063479" y="3340688"/>
            <a:ext cx="1739890" cy="450375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7CB38BAA-A935-B11A-BD27-B094B9FAEEC7}"/>
              </a:ext>
            </a:extLst>
          </p:cNvPr>
          <p:cNvSpPr/>
          <p:nvPr/>
        </p:nvSpPr>
        <p:spPr>
          <a:xfrm rot="10800000" flipV="1">
            <a:off x="5211081" y="4598850"/>
            <a:ext cx="1781779" cy="43395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55,1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411FC419-B19C-C334-AF2F-CE4988F79943}"/>
              </a:ext>
            </a:extLst>
          </p:cNvPr>
          <p:cNvSpPr/>
          <p:nvPr/>
        </p:nvSpPr>
        <p:spPr>
          <a:xfrm rot="10800000" flipV="1">
            <a:off x="7071162" y="4592762"/>
            <a:ext cx="1739890" cy="421979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29,1</a:t>
            </a: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14143879-0671-C0A0-B81E-B5FC1C0FA706}"/>
              </a:ext>
            </a:extLst>
          </p:cNvPr>
          <p:cNvSpPr/>
          <p:nvPr/>
        </p:nvSpPr>
        <p:spPr>
          <a:xfrm rot="10800000" flipV="1">
            <a:off x="5166481" y="5847838"/>
            <a:ext cx="1794109" cy="45893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2 595,8</a:t>
            </a:r>
          </a:p>
          <a:p>
            <a:pPr algn="ctr"/>
            <a:r>
              <a:rPr lang="ru-RU" sz="11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(1 598 – ОБ, 997,8 – МБ)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EFCE1725-843E-C5F1-8366-4DC6355B64FC}"/>
              </a:ext>
            </a:extLst>
          </p:cNvPr>
          <p:cNvSpPr/>
          <p:nvPr/>
        </p:nvSpPr>
        <p:spPr>
          <a:xfrm rot="10800000" flipV="1">
            <a:off x="7107364" y="5839854"/>
            <a:ext cx="1739889" cy="47490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400" b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E1A773AF-94FA-CB2B-BC46-9AC9E78BBEFB}"/>
              </a:ext>
            </a:extLst>
          </p:cNvPr>
          <p:cNvSpPr/>
          <p:nvPr/>
        </p:nvSpPr>
        <p:spPr>
          <a:xfrm>
            <a:off x="888023" y="1335852"/>
            <a:ext cx="3501014" cy="5892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мероприятия</a:t>
            </a:r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487139DB-5E7F-EF50-3500-3E03A27FC876}"/>
              </a:ext>
            </a:extLst>
          </p:cNvPr>
          <p:cNvSpPr/>
          <p:nvPr/>
        </p:nvSpPr>
        <p:spPr>
          <a:xfrm>
            <a:off x="888023" y="5915048"/>
            <a:ext cx="3537288" cy="46045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18C943-5EED-DE88-073B-48BA602FCF8E}"/>
              </a:ext>
            </a:extLst>
          </p:cNvPr>
          <p:cNvSpPr txBox="1"/>
          <p:nvPr/>
        </p:nvSpPr>
        <p:spPr>
          <a:xfrm>
            <a:off x="7977309" y="981012"/>
            <a:ext cx="1051275" cy="307777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2E8CC82E-79E2-490C-AA05-A060C8F63B4E}"/>
              </a:ext>
            </a:extLst>
          </p:cNvPr>
          <p:cNvSpPr/>
          <p:nvPr/>
        </p:nvSpPr>
        <p:spPr>
          <a:xfrm>
            <a:off x="895976" y="5259506"/>
            <a:ext cx="3553950" cy="499226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безопасности дорожного движения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2336A9F1-980C-4E00-ABF5-2371CB54D659}"/>
              </a:ext>
            </a:extLst>
          </p:cNvPr>
          <p:cNvSpPr/>
          <p:nvPr/>
        </p:nvSpPr>
        <p:spPr>
          <a:xfrm rot="10800000" flipV="1">
            <a:off x="5174424" y="5254046"/>
            <a:ext cx="1781776" cy="43395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:a16="http://schemas.microsoft.com/office/drawing/2014/main" id="{3AFD7441-E072-4CDE-B78F-19CF602AAE96}"/>
              </a:ext>
            </a:extLst>
          </p:cNvPr>
          <p:cNvSpPr/>
          <p:nvPr/>
        </p:nvSpPr>
        <p:spPr>
          <a:xfrm rot="10800000" flipV="1">
            <a:off x="7071163" y="5248526"/>
            <a:ext cx="1739889" cy="421979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183,5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id="{C2C2A439-C3B1-4DC3-9886-4D65B2C57C59}"/>
              </a:ext>
            </a:extLst>
          </p:cNvPr>
          <p:cNvSpPr/>
          <p:nvPr/>
        </p:nvSpPr>
        <p:spPr>
          <a:xfrm>
            <a:off x="903756" y="3969995"/>
            <a:ext cx="3530278" cy="521593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дорог и проездов к дворовым территориям</a:t>
            </a:r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3D62FB9F-92CD-48F4-9181-90E419AF29D1}"/>
              </a:ext>
            </a:extLst>
          </p:cNvPr>
          <p:cNvSpPr/>
          <p:nvPr/>
        </p:nvSpPr>
        <p:spPr>
          <a:xfrm rot="10800000" flipV="1">
            <a:off x="5151741" y="3964441"/>
            <a:ext cx="1781779" cy="43395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922,8 </a:t>
            </a:r>
          </a:p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(682,6 – ОБ, 240,2- МБ) </a:t>
            </a:r>
          </a:p>
        </p:txBody>
      </p:sp>
      <p:sp>
        <p:nvSpPr>
          <p:cNvPr id="45" name="Прямоугольник: скругленные углы 44">
            <a:extLst>
              <a:ext uri="{FF2B5EF4-FFF2-40B4-BE49-F238E27FC236}">
                <a16:creationId xmlns:a16="http://schemas.microsoft.com/office/drawing/2014/main" id="{5D49F0B1-7179-4915-87F4-EBD8C6862F52}"/>
              </a:ext>
            </a:extLst>
          </p:cNvPr>
          <p:cNvSpPr/>
          <p:nvPr/>
        </p:nvSpPr>
        <p:spPr>
          <a:xfrm rot="10800000" flipV="1">
            <a:off x="7063479" y="3964441"/>
            <a:ext cx="1739888" cy="43395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51" name="Прямоугольник: скругленные углы 50">
            <a:extLst>
              <a:ext uri="{FF2B5EF4-FFF2-40B4-BE49-F238E27FC236}">
                <a16:creationId xmlns:a16="http://schemas.microsoft.com/office/drawing/2014/main" id="{7C72B303-362B-44A0-BC81-730B33789062}"/>
              </a:ext>
            </a:extLst>
          </p:cNvPr>
          <p:cNvSpPr/>
          <p:nvPr/>
        </p:nvSpPr>
        <p:spPr>
          <a:xfrm rot="10800000" flipV="1">
            <a:off x="7063479" y="2703231"/>
            <a:ext cx="1739890" cy="490572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6,8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 – доля с/ф)</a:t>
            </a:r>
          </a:p>
        </p:txBody>
      </p:sp>
    </p:spTree>
    <p:extLst>
      <p:ext uri="{BB962C8B-B14F-4D97-AF65-F5344CB8AC3E}">
        <p14:creationId xmlns:p14="http://schemas.microsoft.com/office/powerpoint/2010/main" val="31910702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12710</TotalTime>
  <Words>2379</Words>
  <Application>Microsoft Office PowerPoint</Application>
  <PresentationFormat>Экран (4:3)</PresentationFormat>
  <Paragraphs>487</Paragraphs>
  <Slides>13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собственных доходов на 2025 год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ПЕТРО</dc:creator>
  <cp:lastModifiedBy>Кузьминых Елена Владиславовна</cp:lastModifiedBy>
  <cp:revision>2308</cp:revision>
  <cp:lastPrinted>2024-10-16T10:40:04Z</cp:lastPrinted>
  <dcterms:created xsi:type="dcterms:W3CDTF">2017-06-15T13:15:30Z</dcterms:created>
  <dcterms:modified xsi:type="dcterms:W3CDTF">2025-05-06T05:17:05Z</dcterms:modified>
</cp:coreProperties>
</file>